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autoCompressPictures="0" embedTrueTypeFonts="1" saveSubsetFonts="1" strictFirstAndLastChars="0">
  <p:sldMasterIdLst>
    <p:sldMasterId id="2147483648" r:id="rId1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12192000" cy="6858000"/>
  <p:defaultText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 /><Relationship Id="rId24" Type="http://schemas.openxmlformats.org/officeDocument/2006/relationships/tableStyles" Target="tableStyles.xml" /><Relationship Id="rId25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 bwMode="auto"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 bwMode="auto"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Google Shape;5;n"/>
          <p:cNvSpPr>
            <a:spLocks noChangeAspect="1" noGrp="1" noRot="1"/>
          </p:cNvSpPr>
          <p:nvPr>
            <p:ph type="sldImg" idx="3"/>
          </p:nvPr>
        </p:nvSpPr>
        <p:spPr bwMode="auto">
          <a:xfrm>
            <a:off x="438149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 bwMode="auto">
          <a:xfrm>
            <a:off x="679768" y="4751219"/>
            <a:ext cx="5438140" cy="388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 bwMode="auto"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 bwMode="auto"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rPr>
              <a:t/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>
      <a:lnSpc>
        <a:spcPct val="100000"/>
      </a:lnSpc>
      <a:spcBef>
        <a:spcPts val="0"/>
      </a:spcBef>
      <a:spcAft>
        <a:spcPts val="0"/>
      </a:spcAft>
    </a:defPPr>
    <a:lvl1pPr marR="0" lv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1pPr>
    <a:lvl2pPr marR="0" lvl="1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2pPr>
    <a:lvl3pPr marR="0" lvl="2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3pPr>
    <a:lvl4pPr marR="0" lvl="3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4pPr>
    <a:lvl5pPr marR="0" lvl="4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5pPr>
    <a:lvl6pPr marR="0" lvl="5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6pPr>
    <a:lvl7pPr marR="0" lvl="6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7pPr>
    <a:lvl8pPr marR="0" lvl="7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8pPr>
    <a:lvl9pPr marR="0" lvl="8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MasterSp="0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fill="norm" stroke="1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 bwMode="auto">
          <a:xfrm>
            <a:off x="679768" y="4751219"/>
            <a:ext cx="5438140" cy="3887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/>
              <a:t>Pour les codes Erasmus des universités d’accueil (hors Russie et Kazakhstan) – ces infos peuvent facilement être trouvées sur les sites des universités, ou bien en faisant une recherche dans un moteur de recherche </a:t>
            </a:r>
            <a:endParaRPr/>
          </a:p>
        </p:txBody>
      </p:sp>
      <p:sp>
        <p:nvSpPr>
          <p:cNvPr id="115" name="Google Shape;115;p5:notes"/>
          <p:cNvSpPr txBox="1">
            <a:spLocks noGrp="1"/>
          </p:cNvSpPr>
          <p:nvPr>
            <p:ph type="sldNum" idx="12"/>
          </p:nvPr>
        </p:nvSpPr>
        <p:spPr bwMode="auto"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Diapositive de titre" preserve="0" showMasterPhAnim="0" type="title" userDrawn="1">
  <p:cSld name="TIT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" name="Google Shape;16;p21"/>
          <p:cNvSpPr txBox="1">
            <a:spLocks noGrp="1"/>
          </p:cNvSpPr>
          <p:nvPr>
            <p:ph type="ctrTitle"/>
          </p:nvPr>
        </p:nvSpPr>
        <p:spPr bwMode="auto"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7" name="Google Shape;17;p21"/>
          <p:cNvSpPr txBox="1"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400" cy="175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8" name="Google Shape;18;p21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19" name="Google Shape;19;p21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0" name="Google Shape;20;p21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et texte vertical" preserve="0" showMasterPhAnim="0" type="vertTx" userDrawn="1">
  <p:cSld name="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4" name="Google Shape;74;p30"/>
          <p:cNvSpPr txBox="1">
            <a:spLocks noGrp="1"/>
          </p:cNvSpPr>
          <p:nvPr>
            <p:ph type="body" idx="1"/>
          </p:nvPr>
        </p:nvSpPr>
        <p:spPr bwMode="auto"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5" name="Google Shape;75;p30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6" name="Google Shape;76;p30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7" name="Google Shape;77;p30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vertical et texte" preserve="0" showMasterPhAnim="0" type="vertTitleAndTx" userDrawn="1">
  <p:cSld name="VERTICAL_TITLE_AND_VERTICAL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" name="Google Shape;79;p31"/>
          <p:cNvSpPr txBox="1">
            <a:spLocks noGrp="1"/>
          </p:cNvSpPr>
          <p:nvPr>
            <p:ph type="title"/>
          </p:nvPr>
        </p:nvSpPr>
        <p:spPr bwMode="auto">
          <a:xfrm rot="5400000">
            <a:off x="7285038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0" name="Google Shape;80;p31"/>
          <p:cNvSpPr txBox="1">
            <a:spLocks noGrp="1"/>
          </p:cNvSpPr>
          <p:nvPr>
            <p:ph type="body" idx="1"/>
          </p:nvPr>
        </p:nvSpPr>
        <p:spPr bwMode="auto"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1" name="Google Shape;81;p31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2" name="Google Shape;82;p31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83" name="Google Shape;83;p31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et contenu" preserve="0" showMasterPhAnim="0" type="obj" userDrawn="1">
  <p:cSld name="OBJEC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Google Shape;22;p22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3" name="Google Shape;23;p22"/>
          <p:cNvSpPr txBox="1"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de section" preserve="0" showMasterPhAnim="0" type="secHead" userDrawn="1">
  <p:cSld name="SECTION_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 bwMode="auto"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 bwMode="auto"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1" name="Google Shape;31;p23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2" name="Google Shape;32;p23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Deux contenus" preserve="0" showMasterPhAnim="0" type="twoObj" userDrawn="1">
  <p:cSld name="TWO_OBJECT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1"/>
          </p:nvPr>
        </p:nvSpPr>
        <p:spPr bwMode="auto"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body" idx="2"/>
          </p:nvPr>
        </p:nvSpPr>
        <p:spPr bwMode="auto"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pPr>
              <a:defRPr/>
            </a:pPr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8" name="Google Shape;38;p24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39" name="Google Shape;39;p24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mparaison" preserve="0" showMasterPhAnim="0" type="twoTxTwoObj" userDrawn="1">
  <p:cSld name="TWO_OBJECTS_WITH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Google Shape;41;p25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2" name="Google Shape;42;p25"/>
          <p:cNvSpPr txBox="1">
            <a:spLocks noGrp="1"/>
          </p:cNvSpPr>
          <p:nvPr>
            <p:ph type="body" idx="1"/>
          </p:nvPr>
        </p:nvSpPr>
        <p:spPr bwMode="auto"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3" name="Google Shape;43;p25"/>
          <p:cNvSpPr txBox="1">
            <a:spLocks noGrp="1"/>
          </p:cNvSpPr>
          <p:nvPr>
            <p:ph type="body" idx="2"/>
          </p:nvPr>
        </p:nvSpPr>
        <p:spPr bwMode="auto"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44" name="Google Shape;44;p25"/>
          <p:cNvSpPr txBox="1">
            <a:spLocks noGrp="1"/>
          </p:cNvSpPr>
          <p:nvPr>
            <p:ph type="body" idx="3"/>
          </p:nvPr>
        </p:nvSpPr>
        <p:spPr bwMode="auto"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5" name="Google Shape;45;p25"/>
          <p:cNvSpPr txBox="1">
            <a:spLocks noGrp="1"/>
          </p:cNvSpPr>
          <p:nvPr>
            <p:ph type="body" idx="4"/>
          </p:nvPr>
        </p:nvSpPr>
        <p:spPr bwMode="auto"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pPr>
              <a:defRPr/>
            </a:pPr>
            <a:endParaRPr/>
          </a:p>
        </p:txBody>
      </p:sp>
      <p:sp>
        <p:nvSpPr>
          <p:cNvPr id="46" name="Google Shape;46;p25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7" name="Google Shape;47;p25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48" name="Google Shape;48;p25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Titre seul" preserve="0" showMasterPhAnim="0" type="titleOnly" userDrawn="1">
  <p:cSld name="TITLE_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0" name="Google Shape;50;p26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1" name="Google Shape;51;p26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2" name="Google Shape;52;p26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3" name="Google Shape;53;p26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Vide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" name="Google Shape;55;p27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6" name="Google Shape;56;p27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57" name="Google Shape;57;p27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Contenu avec légende" preserve="0" showMasterPhAnim="0" type="objTx" userDrawn="1">
  <p:cSld name="OBJECT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" name="Google Shape;59;p28"/>
          <p:cNvSpPr txBox="1">
            <a:spLocks noGrp="1"/>
          </p:cNvSpPr>
          <p:nvPr>
            <p:ph type="title"/>
          </p:nvPr>
        </p:nvSpPr>
        <p:spPr bwMode="auto"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0" name="Google Shape;60;p28"/>
          <p:cNvSpPr txBox="1">
            <a:spLocks noGrp="1"/>
          </p:cNvSpPr>
          <p:nvPr>
            <p:ph type="body" idx="1"/>
          </p:nvPr>
        </p:nvSpPr>
        <p:spPr bwMode="auto">
          <a:xfrm>
            <a:off x="4766732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61" name="Google Shape;61;p28"/>
          <p:cNvSpPr txBox="1">
            <a:spLocks noGrp="1"/>
          </p:cNvSpPr>
          <p:nvPr>
            <p:ph type="body" idx="2"/>
          </p:nvPr>
        </p:nvSpPr>
        <p:spPr bwMode="auto"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62" name="Google Shape;62;p28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3" name="Google Shape;63;p28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4" name="Google Shape;64;p28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Image avec légende" preserve="0" showMasterPhAnim="0" type="picTx" userDrawn="1">
  <p:cSld name="PICTURE_WITH_CAPTION_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6" name="Google Shape;66;p29"/>
          <p:cNvSpPr txBox="1">
            <a:spLocks noGrp="1"/>
          </p:cNvSpPr>
          <p:nvPr>
            <p:ph type="title"/>
          </p:nvPr>
        </p:nvSpPr>
        <p:spPr bwMode="auto"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67" name="Google Shape;67;p29"/>
          <p:cNvSpPr>
            <a:spLocks noGrp="1"/>
          </p:cNvSpPr>
          <p:nvPr>
            <p:ph type="pic" idx="2"/>
          </p:nvPr>
        </p:nvSpPr>
        <p:spPr bwMode="auto"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9"/>
          <p:cNvSpPr txBox="1">
            <a:spLocks noGrp="1"/>
          </p:cNvSpPr>
          <p:nvPr>
            <p:ph type="body" idx="1"/>
          </p:nvPr>
        </p:nvSpPr>
        <p:spPr bwMode="auto"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pPr>
              <a:defRPr/>
            </a:pPr>
            <a:endParaRPr/>
          </a:p>
        </p:txBody>
      </p:sp>
      <p:sp>
        <p:nvSpPr>
          <p:cNvPr id="69" name="Google Shape;69;p29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defRPr/>
            </a:pPr>
            <a:endParaRPr/>
          </a:p>
        </p:txBody>
      </p:sp>
      <p:sp>
        <p:nvSpPr>
          <p:cNvPr id="71" name="Google Shape;71;p29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3">
            <a:alphaModFix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R="0"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R="0"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R="0"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R="0"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R="0"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R="0"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R="0"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R="0"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799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  <a:lvl2pPr marL="914400" marR="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2pPr>
            <a:lvl3pPr marL="1371600" marR="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3pPr>
            <a:lvl4pPr marL="1828800" marR="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4pPr>
            <a:lvl5pPr marL="2286000" marR="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5pPr>
            <a:lvl6pPr marL="2743200" marR="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6pPr>
            <a:lvl7pPr marL="3200400" marR="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7pPr>
            <a:lvl8pPr marL="3657600" marR="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8pPr>
            <a:lvl9pPr marL="4114800" marR="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2" name="Google Shape;12;p20"/>
          <p:cNvSpPr txBox="1">
            <a:spLocks noGrp="1"/>
          </p:cNvSpPr>
          <p:nvPr>
            <p:ph type="dt" idx="10"/>
          </p:nvPr>
        </p:nvSpPr>
        <p:spPr bwMode="auto"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3" name="Google Shape;13;p20"/>
          <p:cNvSpPr txBox="1">
            <a:spLocks noGrp="1"/>
          </p:cNvSpPr>
          <p:nvPr>
            <p:ph type="ftr" idx="11"/>
          </p:nvPr>
        </p:nvSpPr>
        <p:spPr bwMode="auto"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4" name="Google Shape;14;p20"/>
          <p:cNvSpPr txBox="1">
            <a:spLocks noGrp="1"/>
          </p:cNvSpPr>
          <p:nvPr>
            <p:ph type="sldNum" idx="12"/>
          </p:nvPr>
        </p:nvSpPr>
        <p:spPr bwMode="auto"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</a:defRPr>
            </a:lvl9pPr>
          </a:lstStyle>
          <a:p>
            <a: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pPr>
            <a:fld id="{00000000-1234-1234-1234-123412341234}" type="slidenum">
              <a:rPr lang="fr-FR"/>
              <a:t/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titleStyle>
    <p:body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bodyStyle>
    <p:otherStyle>
      <a:defPPr marR="0" lvl="0" algn="l">
        <a:lnSpc>
          <a:spcPct val="100000"/>
        </a:lnSpc>
        <a:spcBef>
          <a:spcPts val="0"/>
        </a:spcBef>
        <a:spcAft>
          <a:spcPts val="0"/>
        </a:spcAft>
      </a:defPPr>
      <a:lvl1pPr marR="0" lv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1pPr>
      <a:lvl2pPr marR="0" lvl="1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2pPr>
      <a:lvl3pPr marR="0" lvl="2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3pPr>
      <a:lvl4pPr marR="0" lvl="3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4pPr>
      <a:lvl5pPr marR="0" lvl="4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5pPr>
      <a:lvl6pPr marR="0" lvl="5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6pPr>
      <a:lvl7pPr marR="0" lvl="6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7pPr>
      <a:lvl8pPr marR="0" lvl="7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8pPr>
      <a:lvl9pPr marR="0" lvl="8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niv-lyon3.fr/bourses-de-mobilite-a-letranger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univ-lyon3.fr/partir-a-l-etranger-faq" TargetMode="Externa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sponsable_zone_al@univ-lyon3.fr" TargetMode="External"/><Relationship Id="rId3" Type="http://schemas.openxmlformats.org/officeDocument/2006/relationships/hyperlink" Target="mailto:macarena.labbe@univ-lyon3.fr" TargetMode="External"/><Relationship Id="rId4" Type="http://schemas.openxmlformats.org/officeDocument/2006/relationships/hyperlink" Target="mailto:bourses-internationales@univ-lyon3.fr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magalie.molina@univ-lyon3.fr" TargetMode="External"/><Relationship Id="rId3" Type="http://schemas.openxmlformats.org/officeDocument/2006/relationships/hyperlink" Target="mailto:maite.billore@univ-lyon3.fr" TargetMode="External"/><Relationship Id="rId4" Type="http://schemas.openxmlformats.org/officeDocument/2006/relationships/hyperlink" Target="mailto:pierre-jean.renaudie@univ-lyon3.fr" TargetMode="External"/><Relationship Id="rId5" Type="http://schemas.openxmlformats.org/officeDocument/2006/relationships/hyperlink" Target="mailto:jacqueline.pancini@univ-lyon3.fr" TargetMode="External"/><Relationship Id="rId6" Type="http://schemas.openxmlformats.org/officeDocument/2006/relationships/hyperlink" Target="mailto:gilles.sanlaville@univ-lyon3.fr" TargetMode="Externa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astel.diplomatie.gouv.fr/fildariane/dyn/public/login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blipFill>
          <a:blip r:embed="rId2">
            <a:alphaModFix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 bwMode="auto">
          <a:xfrm>
            <a:off x="2675619" y="2060847"/>
            <a:ext cx="6843027" cy="3368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Mobilité Amérique hispanique</a:t>
            </a:r>
            <a:endParaRPr/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Année universitaire </a:t>
            </a:r>
            <a:endParaRPr lang="fr-FR" sz="3600" b="1" i="0" u="none" strike="noStrike" cap="none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2024-2025</a:t>
            </a:r>
            <a:endParaRPr/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3600" b="1" i="0" u="none" strike="noStrike" cap="none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3600" b="1" i="0" u="none" strike="noStrike" cap="none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Préparation au départ</a:t>
            </a:r>
            <a:endParaRPr/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100" b="1" i="0" u="none" strike="noStrike" cap="none">
              <a:solidFill>
                <a:srgbClr val="807A77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400" b="1" i="0" u="none" strike="noStrike" cap="none">
                <a:solidFill>
                  <a:srgbClr val="807A77"/>
                </a:solidFill>
                <a:latin typeface="Century Gothic"/>
                <a:ea typeface="Century Gothic"/>
                <a:cs typeface="Century Gothic"/>
              </a:rPr>
              <a:t>Amérique hispanique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 b="0" i="0" u="none" strike="noStrike" cap="none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/>
          <p:nvPr/>
        </p:nvSpPr>
        <p:spPr bwMode="auto">
          <a:xfrm>
            <a:off x="1757516" y="1772815"/>
            <a:ext cx="8690680" cy="43433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à l’université d’accueil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(arrivée, démarches administratives, cotisations diverses) 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700" u="sng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Nous vous conseillons vivement d’arriver</a:t>
            </a:r>
            <a:r>
              <a:rPr lang="fr-FR" sz="1700" u="sng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le jour indiqué par l’université d’accueil car beaucoup d’informations sont données lors des journées d’intégration !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Changements de cours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</a:t>
            </a:r>
            <a:r>
              <a:rPr lang="fr-FR" sz="1700" b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contrat d’étude </a:t>
            </a:r>
            <a:r>
              <a:rPr lang="fr-FR" sz="1700" b="1" u="none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(learning agreement)</a:t>
            </a:r>
            <a:r>
              <a:rPr lang="fr-FR" sz="1700" b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 à envoyer par mail à </a:t>
            </a:r>
            <a:r>
              <a:rPr lang="fr-FR" sz="1700" b="1" u="sng">
                <a:solidFill>
                  <a:schemeClr val="accent6">
                    <a:lumMod val="75000"/>
                  </a:schemeClr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votre tuteur de Lyon 3</a:t>
            </a:r>
            <a:r>
              <a:rPr lang="fr-FR" sz="1700" b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 pour validation</a:t>
            </a:r>
            <a:endParaRPr b="1">
              <a:solidFill>
                <a:schemeClr val="accent6">
                  <a:lumMod val="75000"/>
                </a:schemeClr>
              </a:solidFill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Envoi des documents pour les bourses </a:t>
            </a:r>
            <a:endParaRPr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Certificat d’arrivée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(À télécharger et à faire signer sur place lors du début des cours –pas à votre arrivée– et à la fin des cours : </a:t>
            </a: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certificado de entrada y de salida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.)</a:t>
            </a:r>
            <a:endParaRPr/>
          </a:p>
        </p:txBody>
      </p:sp>
      <p:sp>
        <p:nvSpPr>
          <p:cNvPr id="154" name="Google Shape;154;p10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55" name="Google Shape;155;p10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Pendant le séjour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0" name="Google Shape;160;p11"/>
          <p:cNvSpPr/>
          <p:nvPr/>
        </p:nvSpPr>
        <p:spPr bwMode="auto">
          <a:xfrm>
            <a:off x="1803116" y="2230466"/>
            <a:ext cx="8586887" cy="27431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Versement de la Bourse</a:t>
            </a:r>
            <a:r>
              <a:rPr lang="fr-FR" sz="1400" b="1">
                <a:latin typeface="Century Gothic"/>
                <a:cs typeface="Times New Roman"/>
              </a:rPr>
              <a:t> </a:t>
            </a:r>
            <a:r>
              <a:rPr lang="fr-FR" sz="1400">
                <a:latin typeface="Century Gothic"/>
                <a:cs typeface="Times New Roman"/>
              </a:rPr>
              <a:t>(</a:t>
            </a:r>
            <a:r>
              <a:rPr lang="fr-FR" sz="1400">
                <a:latin typeface="Century Gothic"/>
                <a:cs typeface="Times New Roman"/>
              </a:rPr>
              <a:t>Tous les </a:t>
            </a:r>
            <a:r>
              <a:rPr lang="fr-FR" sz="1400" u="sng">
                <a:latin typeface="Century Gothic"/>
                <a:cs typeface="Times New Roman"/>
                <a:hlinkClick r:id="rId2" tooltip="https://www.univ-lyon3.fr/bourses-de-mobilite-a-letranger"/>
              </a:rPr>
              <a:t>documents relatifs aux bourses </a:t>
            </a:r>
            <a:r>
              <a:rPr lang="fr-FR" sz="1400">
                <a:latin typeface="Century Gothic"/>
                <a:cs typeface="Times New Roman"/>
              </a:rPr>
              <a:t>seront publiés en ligne.)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endParaRPr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BRMI (Région ARA) : 75% et ensuite le reste. </a:t>
            </a:r>
            <a:endParaRPr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AMI : 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→ départ à l’année : un ou deux versements en janvier et/ou en avril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→ départ au semestre d’automne : versement en janvier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→ départ au semestre de printemps : versement en avril</a:t>
            </a:r>
            <a:endParaRPr/>
          </a:p>
        </p:txBody>
      </p:sp>
      <p:sp>
        <p:nvSpPr>
          <p:cNvPr id="161" name="Google Shape;161;p11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62" name="Google Shape;162;p11"/>
          <p:cNvSpPr txBox="1"/>
          <p:nvPr/>
        </p:nvSpPr>
        <p:spPr bwMode="auto">
          <a:xfrm>
            <a:off x="2349639" y="660917"/>
            <a:ext cx="7493331" cy="1371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Attention : </a:t>
            </a:r>
            <a:endParaRPr lang="fr-FR"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Ces informations sont à vérifier auprès de Pauline DUTHEUIL.</a:t>
            </a:r>
            <a:endParaRPr sz="2800" b="1">
              <a:solidFill>
                <a:srgbClr val="EE7021"/>
              </a:solidFill>
              <a:highlight>
                <a:srgbClr val="FFFF00"/>
              </a:highlight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" name="Google Shape;167;p12"/>
          <p:cNvSpPr/>
          <p:nvPr/>
        </p:nvSpPr>
        <p:spPr bwMode="auto">
          <a:xfrm>
            <a:off x="1762349" y="1930399"/>
            <a:ext cx="8585771" cy="2811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365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●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Vérifiez régulièrement votre mail Lyon 3. </a:t>
            </a:r>
            <a:endParaRPr sz="17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457200" marR="0" lvl="0" indent="-3365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●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Dans vos mails adressés à vos contacts de Lyon 3: 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Présentez-vous d’une manière complète et écrivez-nous à la suite de notre dernier échange de mails.</a:t>
            </a:r>
            <a:endParaRPr sz="1700" b="1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Soyez patient(e)s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(pensez au décalage horaire). </a:t>
            </a:r>
            <a:endParaRPr sz="17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N’attendez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700" b="0" i="0" u="none" strike="noStrike" cap="none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pas le dernier moment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pour nous écrire. </a:t>
            </a:r>
            <a:endParaRPr>
              <a:highlight>
                <a:srgbClr val="FFFF00"/>
              </a:highlight>
            </a:endParaRPr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strike="noStrike" cap="none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RESTEZ CONNECT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É</a:t>
            </a:r>
            <a:r>
              <a:rPr lang="fr-FR" sz="1700" b="1" i="0" strike="noStrike" cap="none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(E)S ! </a:t>
            </a:r>
            <a:r>
              <a:rPr lang="fr-FR" sz="1700" b="0" i="0" strike="noStrike" cap="none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Donnez des nouvelles aux tut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eurs de temps à autre. </a:t>
            </a:r>
            <a:endParaRPr/>
          </a:p>
        </p:txBody>
      </p:sp>
      <p:sp>
        <p:nvSpPr>
          <p:cNvPr id="168" name="Google Shape;168;p12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69" name="Google Shape;169;p12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Pendant le séjour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" name="Google Shape;174;p13"/>
          <p:cNvSpPr txBox="1"/>
          <p:nvPr/>
        </p:nvSpPr>
        <p:spPr bwMode="auto">
          <a:xfrm>
            <a:off x="1547577" y="1844823"/>
            <a:ext cx="9105215" cy="3848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Relevé de notes : 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Demander à l’université directement car chaque université fonctionne différemment. 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Certains partenaires ne le transmettent pas automatiquement :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c’est alors à vous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de le demander impérativement et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de le transmettre à la personne de contact dans votre composante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(Diapo 3). 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C’est ensuite Lyon 3 qui se charge de la conversion, traduction et validation de vos notes.</a:t>
            </a:r>
            <a:endParaRPr/>
          </a:p>
          <a:p>
            <a:pPr marL="285750" marR="0" lvl="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Bourses : 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Certificats de départ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réception des versement des bourses. </a:t>
            </a:r>
            <a:endParaRPr/>
          </a:p>
        </p:txBody>
      </p:sp>
      <p:sp>
        <p:nvSpPr>
          <p:cNvPr id="175" name="Google Shape;175;p13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Retour de mobilité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76" name="Google Shape;176;p13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" name="Google Shape;181;p14"/>
          <p:cNvSpPr txBox="1"/>
          <p:nvPr/>
        </p:nvSpPr>
        <p:spPr bwMode="auto">
          <a:xfrm>
            <a:off x="1547577" y="1646072"/>
            <a:ext cx="9096900" cy="5062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Mise en valeur de votre expérience à l’étranger </a:t>
            </a:r>
            <a:r>
              <a:rPr lang="fr-FR" sz="1700" b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</a:rPr>
              <a:t>(voir avec Macarena)</a:t>
            </a:r>
            <a:r>
              <a:rPr lang="fr-FR" sz="1700" b="1">
                <a:solidFill>
                  <a:srgbClr val="FF0000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lang="fr-FR" sz="1800">
              <a:solidFill>
                <a:schemeClr val="tx1"/>
              </a:solidFill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9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/>
              <a:buChar char="Ø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Groupes d’atterrissage </a:t>
            </a:r>
            <a:r>
              <a:rPr lang="fr-FR" sz="1700" b="1">
                <a:solidFill>
                  <a:srgbClr val="FF0000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lang="fr-FR">
              <a:solidFill>
                <a:schemeClr val="tx1"/>
              </a:solidFill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Échanger sur votre mobilité et partager votre expérience à l'étranger dans un contexte privilégié. </a:t>
            </a:r>
            <a:endParaRPr/>
          </a:p>
          <a:p>
            <a:pPr marL="285750" marR="0" lvl="0" indent="-285750" algn="just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Ateliers de valorisation </a:t>
            </a:r>
            <a:endParaRPr lang="fr-FR"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Valoriser votre expérience à l'étranger dans le cadre professionnel :</a:t>
            </a:r>
            <a:endParaRPr lang="fr-FR"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- travailler sur votre CV, lettre de motivation et l'entretien d'embauche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	- valoriser vos compétences transversales telle que l'ouverture d'esprit, 	l'adaptation au changement, le sens des responsabilités, les relations 	interpersonnelles et la confiance en soi.  </a:t>
            </a:r>
            <a:endParaRPr/>
          </a:p>
          <a:p>
            <a:pPr marL="285750" marR="0" lvl="0" indent="-1778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None/>
              <a:defRPr/>
            </a:pP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82" name="Google Shape;182;p14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Retour de mobilité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83" name="Google Shape;183;p14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" name="Google Shape;188;p15"/>
          <p:cNvSpPr txBox="1"/>
          <p:nvPr/>
        </p:nvSpPr>
        <p:spPr bwMode="auto">
          <a:xfrm>
            <a:off x="2423592" y="2492896"/>
            <a:ext cx="7488832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42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Informations pratiques</a:t>
            </a:r>
            <a:endParaRPr/>
          </a:p>
        </p:txBody>
      </p:sp>
      <p:sp>
        <p:nvSpPr>
          <p:cNvPr id="189" name="Google Shape;189;p15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" name="Google Shape;194;p16"/>
          <p:cNvSpPr txBox="1"/>
          <p:nvPr/>
        </p:nvSpPr>
        <p:spPr bwMode="auto">
          <a:xfrm>
            <a:off x="1461897" y="1705219"/>
            <a:ext cx="9274216" cy="397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Le calendrier universitaire est inversé dans le cône sud (Argentine, Chili, Uruguay).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La méthodologie d’enseignement est différente : il y a moins de CM, plus de travail autonome, plus de travail collaboratif et une plus grande proximité avec les enseignants.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Il est important d’assister aux journées d’intégration, de suivre les conseils des étudiants locaux, de respecter le règlement sur place et éventuellement les consignes de sécurité.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Contacter l’Ambassade de France sur place afin qu’ils sachent que vous êtes sur le territoire, notamment en cas d’urgence. 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Vous avez parfois des démarches de validation du visa une fois arrivé(e) sur place : il est important de bien les respecter.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95" name="Google Shape;195;p16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Déroulement des études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96" name="Google Shape;196;p16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" name="Google Shape;201;p17"/>
          <p:cNvSpPr txBox="1"/>
          <p:nvPr/>
        </p:nvSpPr>
        <p:spPr bwMode="auto">
          <a:xfrm>
            <a:off x="1547551" y="1173305"/>
            <a:ext cx="9096935" cy="397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Rentrer en contact avec les étudiants de Lyon 3 actuellement dans votre université d’accueil ou avec les étudiants internationaux (de votre université d’accueil) actuellement à Lyon 3 (contacts disponibles auprès de Macarena).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Consulter les fiches pays sur l’intranet : 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Accueil Net3 &gt; International &gt; Étudier à l'étranger &gt; «  Mieux connaître ma destination ». 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Consulter la page </a:t>
            </a:r>
            <a:r>
              <a:rPr lang="fr-FR" sz="17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2" tooltip="https://www.univ-lyon3.fr/partir-a-l-etranger-faq"/>
              </a:rPr>
              <a:t>FAQ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Frequently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Asked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Questions) disponible sur le site internet de Lyon 3.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Se renseigner sur le 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buddy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system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(parrainage) proposé par les universités partenaires.</a:t>
            </a:r>
            <a:endParaRPr/>
          </a:p>
          <a:p>
            <a:pPr marL="341313" marR="0" lvl="0" indent="-341313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Sur place, vous pouvez contacter l’Alliance française, le consulat ou l’ambassade pour vous faire un réseau de connaissances.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202" name="Google Shape;202;p17"/>
          <p:cNvSpPr txBox="1"/>
          <p:nvPr/>
        </p:nvSpPr>
        <p:spPr bwMode="auto">
          <a:xfrm>
            <a:off x="2178359" y="521208"/>
            <a:ext cx="7488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Recommandations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203" name="Google Shape;203;p17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" name="Google Shape;215;p19"/>
          <p:cNvSpPr txBox="1"/>
          <p:nvPr/>
        </p:nvSpPr>
        <p:spPr bwMode="auto">
          <a:xfrm>
            <a:off x="2990655" y="2204864"/>
            <a:ext cx="621069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45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N’hésitez pas à poser vos </a:t>
            </a:r>
            <a:r>
              <a:rPr lang="fr-FR" sz="45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questions !</a:t>
            </a:r>
            <a:endParaRPr lang="fr-FR" sz="45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216" name="Google Shape;216;p19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 bwMode="auto">
          <a:xfrm>
            <a:off x="2351584" y="785861"/>
            <a:ext cx="7488832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Contacts au Service des Relations Internationales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96" name="Google Shape;96;p2"/>
          <p:cNvSpPr/>
          <p:nvPr/>
        </p:nvSpPr>
        <p:spPr bwMode="auto">
          <a:xfrm>
            <a:off x="1456497" y="2005425"/>
            <a:ext cx="9285696" cy="4190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Dr. David MACIAS BARRES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Responsable académique, Amérique hispanique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</a:t>
            </a:r>
            <a:r>
              <a:rPr lang="fr-FR" sz="18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800" u="sng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  <a:hlinkClick r:id="rId2" tooltip="mailto:responsable_zone_al@univ-lyon3.fr"/>
              </a:rPr>
              <a:t>responsable-amerique-hispanophone@univ-lyon3.fr</a:t>
            </a:r>
            <a:r>
              <a:rPr lang="fr-FR" sz="18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1800">
              <a:solidFill>
                <a:schemeClr val="dk1"/>
              </a:solidFill>
              <a:latin typeface="Century Gothic"/>
            </a:endParaRPr>
          </a:p>
          <a:p>
            <a:pPr marL="285750" lvl="0" indent="-285750" algn="just"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Esther FERRER-MONTOLIU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Tutrice pédagogique LEA </a:t>
            </a:r>
            <a:r>
              <a:rPr lang="fr-FR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(suivi et validation des plans de cours)</a:t>
            </a:r>
            <a:endParaRPr sz="1400">
              <a:latin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8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esther.ferrer-montoliu@univ-lyon3.fr</a:t>
            </a:r>
            <a:endParaRPr lang="fr-FR" sz="18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1800">
              <a:solidFill>
                <a:schemeClr val="dk1"/>
              </a:solidFill>
              <a:latin typeface="Century Gothic"/>
            </a:endParaRPr>
          </a:p>
          <a:p>
            <a:pPr marL="285750" lvl="0" indent="-285750" algn="just"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Elies FURIO BLASCO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Tuteur pédagogique LEA </a:t>
            </a:r>
            <a:r>
              <a:rPr lang="fr-FR" sz="14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(suivi et validation des plans de cours)</a:t>
            </a:r>
            <a:endParaRPr sz="1400">
              <a:latin typeface="Century Gothic"/>
            </a:endParaRPr>
          </a:p>
          <a:p>
            <a:pPr lvl="0" algn="just">
              <a:defRPr/>
            </a:pP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8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elies.furio-blasco@univ-lyon3.fr</a:t>
            </a:r>
            <a:endParaRPr/>
          </a:p>
          <a:p>
            <a:pPr lvl="0" algn="just">
              <a:defRPr/>
            </a:pP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Macarena </a:t>
            </a:r>
            <a:r>
              <a:rPr lang="fr-FR" sz="18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Labbé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Coordinatrice administrative, Amérique hispanique 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8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3" tooltip="mailto:macarena.labbe@univ-lyon3.fr"/>
              </a:rPr>
              <a:t>macarena.labbe@univ-lyon3.fr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sz="17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8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/>
            </a:pPr>
            <a:r>
              <a:rPr lang="fr-FR" sz="18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Pauline DUTHEIL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Gestionnaire des Bourses de mobilité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8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4" tooltip="mailto:bourses-internationales@univ-lyon3.fr"/>
              </a:rPr>
              <a:t>bourses-internationales@univ-lyon3.fr</a:t>
            </a:r>
            <a:r>
              <a:rPr lang="fr-FR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97" name="Google Shape;97;p2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/>
        </p:nvSpPr>
        <p:spPr bwMode="auto">
          <a:xfrm>
            <a:off x="5879976" y="692696"/>
            <a:ext cx="5616624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Contacts au sein des composantes</a:t>
            </a:r>
            <a:endParaRPr/>
          </a:p>
        </p:txBody>
      </p:sp>
      <p:sp>
        <p:nvSpPr>
          <p:cNvPr id="103" name="Google Shape;103;p3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04" name="Google Shape;104;p3"/>
          <p:cNvSpPr/>
          <p:nvPr/>
        </p:nvSpPr>
        <p:spPr bwMode="auto">
          <a:xfrm>
            <a:off x="2351583" y="1340767"/>
            <a:ext cx="8918875" cy="423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IAE Lyon 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Astrid RAUBER</a:t>
            </a:r>
            <a:endParaRPr sz="16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iaelyon.mobilite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2" tooltip="mailto:magalie.molina@univ-lyon3.fr"/>
              </a:rPr>
              <a:t>@univ-lyon3.fr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 Droit 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Julie PEREZ</a:t>
            </a:r>
            <a:endParaRPr/>
          </a:p>
          <a:p>
            <a:pPr lvl="0" algn="just">
              <a:defRPr/>
            </a:pP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mobilite-internationale-droit@univ-lyon3.fr</a:t>
            </a:r>
            <a:endParaRPr sz="1600" u="sng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des Lettres et Civilisations 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Enali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De BIAGGI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enali.debiaggi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3" tooltip="mailto:maite.billore@univ-lyon3.fr"/>
              </a:rPr>
              <a:t>@univ-lyon3.fr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 Philosophie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: Pierre-Jean RENAUDIE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4" tooltip="mailto:pierre-jean.renaudie@univ-lyon3.fr"/>
              </a:rPr>
              <a:t>pierre-jean.renaudie@univ-lyon3.fr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Faculté des Langues 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Denis JAMET	(Assesseur doyen)	Julie AGIER (Notes) 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denis.jamet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5" tooltip="mailto:jacqueline.pancini@univ-lyon3.fr"/>
              </a:rPr>
              <a:t>@univ-lyon3.fr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				julie.agier</a:t>
            </a:r>
            <a:r>
              <a:rPr lang="fr-FR" sz="1600" b="0" i="0" u="sng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5" tooltip="mailto:jacqueline.pancini@univ-lyon3.fr"/>
              </a:rPr>
              <a:t>@univ-lyon3.fr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/>
            </a:pPr>
            <a:r>
              <a:rPr lang="fr-FR" sz="16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IUT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Barbara SEBELON</a:t>
            </a:r>
            <a:endParaRPr/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barbara.sebelon</a:t>
            </a:r>
            <a:r>
              <a:rPr lang="fr-FR" sz="16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  <a:hlinkClick r:id="rId6" tooltip="mailto:gilles.sanlaville@univ-lyon3.fr"/>
              </a:rPr>
              <a:t>@univ-lyon3.fr</a:t>
            </a:r>
            <a:r>
              <a:rPr lang="fr-FR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 </a:t>
            </a:r>
            <a:endParaRPr sz="1600" b="1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10" name="Google Shape;110;p4"/>
          <p:cNvSpPr/>
          <p:nvPr/>
        </p:nvSpPr>
        <p:spPr bwMode="auto">
          <a:xfrm>
            <a:off x="2069471" y="1844823"/>
            <a:ext cx="8056944" cy="3909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Nomination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auprès des universités partenaires </a:t>
            </a:r>
            <a:r>
              <a:rPr lang="fr-FR" sz="17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par le Service Général des Relations Internationales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Réception des infos de la part des universités partenaires :</a:t>
            </a:r>
            <a:endParaRPr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Dossier de candidature (</a:t>
            </a:r>
            <a:r>
              <a:rPr lang="fr-FR" sz="1700" b="0" i="1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Application </a:t>
            </a:r>
            <a:r>
              <a:rPr lang="fr-FR" sz="1700" b="0" i="1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Form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)</a:t>
            </a:r>
            <a:endParaRPr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Logement (le choix, la réservation du logement ainsi que le moyen de paiement sont de votre responsabilité)</a:t>
            </a:r>
            <a:endParaRPr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Calendrier de rentrée &amp; semaine d’intégration </a:t>
            </a:r>
            <a:r>
              <a:rPr lang="fr-FR"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(pour la plupart, dernière semaine de juillet) </a:t>
            </a:r>
            <a:endParaRPr sz="1400"/>
          </a:p>
          <a:p>
            <a:pPr marL="742950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Catalogues de cours</a:t>
            </a:r>
            <a:endParaRPr/>
          </a:p>
        </p:txBody>
      </p:sp>
      <p:sp>
        <p:nvSpPr>
          <p:cNvPr id="111" name="Google Shape;111;p4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/>
        </p:nvSpPr>
        <p:spPr bwMode="auto">
          <a:xfrm>
            <a:off x="1235459" y="1966745"/>
            <a:ext cx="9729215" cy="4366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Constitution et envoi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(en ligne ou par mail) 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de votre </a:t>
            </a:r>
            <a:r>
              <a:rPr lang="fr-FR" sz="1700" b="1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Application form 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pour l’université d’accueil, </a:t>
            </a:r>
            <a:r>
              <a:rPr lang="fr-FR" sz="1700" b="1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en respectant les deadlines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 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Veillez à bien sélectionner ‘</a:t>
            </a:r>
            <a:r>
              <a:rPr lang="fr-FR" sz="1700" i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exchange student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’ pour ne pas payer les frais de scolarité du partenaire !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 La signature et le cachet de Lyon 3 est généralement exigé.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(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Dans ce cas,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contactez Macarena LABBE.)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Documents à joindre selon les cas : relevés de notes traduits, lettre de recommandation, copie du passeport, etc.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(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Si besoin,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 vous pouvez traduire vous même ces documents et les envoyer à Macarena LABBE pour apposer le cachet.)</a:t>
            </a:r>
            <a:endParaRPr sz="1700">
              <a:solidFill>
                <a:schemeClr val="dk1"/>
              </a:solidFill>
              <a:highlight>
                <a:srgbClr val="FFFF00"/>
              </a:highlight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Réception des ‘Lettres d’acceptation’ pour les demandes de visa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(étudiants non-EU).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 b="1" u="sng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18" name="Google Shape;118;p5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19" name="Google Shape;119;p5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/>
        </p:nvSpPr>
        <p:spPr bwMode="auto">
          <a:xfrm>
            <a:off x="1019435" y="1852510"/>
            <a:ext cx="10163207" cy="4892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 algn="just">
              <a:lnSpc>
                <a:spcPct val="150000"/>
              </a:lnSpc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Constitution de vos dossiers de bourse : </a:t>
            </a:r>
            <a:endParaRPr/>
          </a:p>
          <a:p>
            <a:pPr marL="285750" indent="-285750" algn="just">
              <a:lnSpc>
                <a:spcPct val="150000"/>
              </a:lnSpc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800">
                <a:latin typeface="Calibri"/>
                <a:cs typeface="Calibri"/>
              </a:rPr>
              <a:t>Vous recevrez un e-mail avec tous les informations nécessaires = les démarches seront à effectuer sur </a:t>
            </a:r>
            <a:r>
              <a:rPr lang="fr-FR" sz="1800" b="1">
                <a:latin typeface="Calibri"/>
                <a:cs typeface="Calibri"/>
              </a:rPr>
              <a:t>Mobility Online</a:t>
            </a:r>
            <a:r>
              <a:rPr lang="fr-FR" sz="1800">
                <a:latin typeface="Calibri"/>
                <a:cs typeface="Calibri"/>
              </a:rPr>
              <a:t> </a:t>
            </a:r>
            <a:r>
              <a:rPr lang="fr-FR" sz="1800">
                <a:solidFill>
                  <a:schemeClr val="dk1"/>
                </a:solidFill>
                <a:latin typeface="Calibri"/>
                <a:ea typeface="Century Gothic"/>
                <a:cs typeface="Calibri"/>
              </a:rPr>
              <a:t>en Mai. Types de bourses : </a:t>
            </a:r>
            <a:endParaRPr sz="1800">
              <a:latin typeface="Calibri"/>
              <a:cs typeface="Calibri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-   Bourses BRMI - Région Auvergne-Rhône-Alpes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Aide à la mobilité internationale (AMI) : pour les boursiers du CROUS uniquement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Les 2 aides sont cumulables.</a:t>
            </a:r>
            <a:endParaRPr lang="fr-FR"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 b="0" i="0" u="none" strike="noStrike" cap="none" spc="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→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Pour plus de renseignements, contactez Pauline DUTHEIL. (Diapo 2) </a:t>
            </a:r>
            <a:endParaRPr/>
          </a:p>
          <a:p>
            <a:pPr>
              <a:lnSpc>
                <a:spcPct val="150000"/>
              </a:lnSpc>
              <a:defRPr/>
            </a:pPr>
            <a:r>
              <a:rPr lang="fr-FR" sz="1700" b="1" cap="none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RAPPEL :</a:t>
            </a:r>
            <a:endParaRPr lang="fr-FR" sz="1100" cap="all">
              <a:latin typeface="Century Gothic"/>
            </a:endParaRPr>
          </a:p>
          <a:p>
            <a:pPr algn="just">
              <a:lnSpc>
                <a:spcPct val="150000"/>
              </a:lnSpc>
              <a:buClr>
                <a:srgbClr val="9D0B7B"/>
              </a:buClr>
              <a:defRPr/>
            </a:pPr>
            <a:r>
              <a:rPr lang="fr-FR" cap="all">
                <a:latin typeface="Century Gothic"/>
              </a:rPr>
              <a:t>Rappel : Les étudiants en </a:t>
            </a:r>
            <a:r>
              <a:rPr lang="fr-FR" b="1" cap="all">
                <a:latin typeface="Century Gothic"/>
              </a:rPr>
              <a:t>Certificat de professionnalisation (</a:t>
            </a:r>
            <a:r>
              <a:rPr lang="fr-FR" b="1" cap="all">
                <a:latin typeface="Century Gothic"/>
              </a:rPr>
              <a:t>IAElyon</a:t>
            </a:r>
            <a:r>
              <a:rPr lang="fr-FR" b="1" cap="all">
                <a:latin typeface="Century Gothic"/>
              </a:rPr>
              <a:t>) </a:t>
            </a:r>
            <a:r>
              <a:rPr lang="fr-FR" b="1" u="sng" cap="all">
                <a:latin typeface="Century Gothic"/>
              </a:rPr>
              <a:t>ne sont pas éligibles A AUCUNE BOURSE DE MOBILITE</a:t>
            </a:r>
            <a:r>
              <a:rPr lang="fr-FR" b="1" cap="all">
                <a:latin typeface="Century Gothic"/>
              </a:rPr>
              <a:t>!</a:t>
            </a:r>
            <a:endParaRPr/>
          </a:p>
          <a:p>
            <a:pPr algn="just">
              <a:lnSpc>
                <a:spcPct val="150000"/>
              </a:lnSpc>
              <a:buClr>
                <a:srgbClr val="9D0B7B"/>
              </a:buClr>
              <a:defRPr/>
            </a:pPr>
            <a:r>
              <a:rPr lang="fr-FR" cap="all">
                <a:latin typeface="Century Gothic"/>
              </a:rPr>
              <a:t>RAPPEL : A priori Les étudiants en </a:t>
            </a:r>
            <a:r>
              <a:rPr lang="fr-FR" b="1" cap="all">
                <a:latin typeface="Century Gothic"/>
              </a:rPr>
              <a:t>DU de droit sont éligibles </a:t>
            </a:r>
            <a:r>
              <a:rPr lang="fr-FR" b="1" u="sng" cap="all">
                <a:latin typeface="Century Gothic"/>
              </a:rPr>
              <a:t>uniquement</a:t>
            </a:r>
            <a:r>
              <a:rPr lang="fr-FR" b="1" cap="all">
                <a:latin typeface="Century Gothic"/>
              </a:rPr>
              <a:t> A la bourse BRMI. </a:t>
            </a:r>
            <a:r>
              <a:rPr lang="fr-FR" b="1" cap="all">
                <a:highlight>
                  <a:srgbClr val="FFFF00"/>
                </a:highlight>
                <a:latin typeface="Century Gothic"/>
              </a:rPr>
              <a:t>Pour plus de renseignements, contactez PAuline dutheuil. 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600" b="1" u="sng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26" name="Google Shape;126;p6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27" name="Google Shape;127;p6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/>
          <p:nvPr/>
        </p:nvSpPr>
        <p:spPr bwMode="auto">
          <a:xfrm>
            <a:off x="1091443" y="1916831"/>
            <a:ext cx="10012747" cy="4160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Choix des matières 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Le contrat d’étude (learning agreement ou acuerdo de aprendizaje) est à retirer directement auprès de votre composante (cf. slide </a:t>
            </a:r>
            <a:r>
              <a:rPr lang="fr-FR" sz="1700" b="1" i="0" u="none" strike="noStrike" cap="none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Contacts au sein des composantes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)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Correspondance des maquettes 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Vous devez choisir des cours semblables (en termes de contenu) aux cours de votre diplôme à Lyon 3.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Nombre de crédits 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à valider : 60 crédits ECTS/année, soit 30 ECTS/semestre (généralement entre 4 à 5 cours/semestre)</a:t>
            </a:r>
            <a:endParaRPr sz="1700" b="0" i="1" u="sng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Validation de votre choix de cours par le tuteur pédagogique de Lyon 3 et par l’université d’accueil.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800">
              <a:solidFill>
                <a:srgbClr val="FF0000"/>
              </a:solidFill>
              <a:latin typeface="Arial"/>
              <a:ea typeface="Arial"/>
              <a:cs typeface="Arial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33" name="Google Shape;133;p7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  <p:sp>
        <p:nvSpPr>
          <p:cNvPr id="134" name="Google Shape;134;p7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/>
        </p:nvSpPr>
        <p:spPr bwMode="auto">
          <a:xfrm>
            <a:off x="983399" y="1640239"/>
            <a:ext cx="10226495" cy="4366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à Lyon 3 : </a:t>
            </a:r>
            <a:r>
              <a:rPr lang="fr-FR" sz="17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attendre</a:t>
            </a:r>
            <a:r>
              <a:rPr lang="fr-FR" sz="1700" i="1">
                <a:solidFill>
                  <a:srgbClr val="00B050"/>
                </a:solidFill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7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le feu vert des Relations Internationales début juillet ! 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pédagogique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administrative : </a:t>
            </a: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vous devez vous acquitter des frais CVEC </a:t>
            </a: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(contribution vie étudiante et campus)</a:t>
            </a:r>
            <a:r>
              <a:rPr lang="fr-FR" sz="17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.</a:t>
            </a:r>
            <a:endParaRPr/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    </a:t>
            </a:r>
            <a:r>
              <a:rPr lang="fr-FR" sz="1700" b="1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N.B. </a:t>
            </a:r>
            <a:r>
              <a:rPr lang="fr-FR" sz="1700" u="sng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Vous ne payez pas les frais d’inscription à l’université d’accueil !</a:t>
            </a:r>
            <a:endParaRPr sz="1700" b="1" u="sng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Santé</a:t>
            </a:r>
            <a:endParaRPr/>
          </a:p>
          <a:p>
            <a:pPr marL="741362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Mutuelles : Pack Monde / Assurance privée / Assurance des parents (incluant ‘</a:t>
            </a:r>
            <a:r>
              <a:rPr lang="fr-FR" sz="1700" b="0" i="1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travel</a:t>
            </a:r>
            <a:r>
              <a:rPr lang="fr-FR" sz="1700" b="0" i="1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</a:t>
            </a:r>
            <a:r>
              <a:rPr lang="fr-FR" sz="1700" b="0" i="1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insurance</a:t>
            </a:r>
            <a:r>
              <a:rPr lang="fr-FR" sz="17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’)</a:t>
            </a:r>
            <a:endParaRPr sz="17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Assurance voyage (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EuropAssistance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, etc.) qui couvre la totalité du séjour. </a:t>
            </a:r>
            <a:endParaRPr/>
          </a:p>
          <a:p>
            <a:pPr marL="741363" marR="0" lvl="1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Wingdings"/>
              <a:buChar char="v"/>
              <a:defRPr/>
            </a:pP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Vaccins: Renseignez-vous auprès de votre 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coordinateur de l’université partenaire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sur les vaccins obligatoires et recommandés.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40" name="Google Shape;140;p8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41" name="Google Shape;141;p8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/>
          <p:nvPr/>
        </p:nvSpPr>
        <p:spPr bwMode="auto">
          <a:xfrm>
            <a:off x="983431" y="1378136"/>
            <a:ext cx="10225775" cy="4217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Inscription sur le </a:t>
            </a:r>
            <a:r>
              <a:rPr lang="fr-FR" sz="1700" b="1" u="sng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  <a:hlinkClick r:id="rId2" tooltip="https://pastel.diplomatie.gouv.fr/fildariane/dyn/public/login.html"/>
              </a:rPr>
              <a:t>Fil d’Ariane</a:t>
            </a:r>
            <a:r>
              <a:rPr lang="fr-FR" sz="1700" b="1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.</a:t>
            </a:r>
            <a:endParaRPr>
              <a:highlight>
                <a:srgbClr val="FFFF00"/>
              </a:highlight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sz="105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Noto Sans Symbols"/>
              <a:buChar char="⮚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Questions pratiques :</a:t>
            </a:r>
            <a:endParaRPr sz="1700">
              <a:solidFill>
                <a:schemeClr val="dk1"/>
              </a:solidFill>
              <a:latin typeface="Century Gothic"/>
              <a:ea typeface="Century Gothic"/>
              <a:cs typeface="Century Gothic"/>
            </a:endParaRPr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Passeport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en </a:t>
            </a:r>
            <a:r>
              <a:rPr lang="fr-FR" sz="1700">
                <a:solidFill>
                  <a:schemeClr val="dk1"/>
                </a:solidFill>
                <a:highlight>
                  <a:srgbClr val="FFFF00"/>
                </a:highlight>
                <a:latin typeface="Century Gothic"/>
                <a:ea typeface="Century Gothic"/>
                <a:cs typeface="Century Gothic"/>
              </a:rPr>
              <a:t>cours de validité valable encore 6 mois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après la date d’expiration du visa demandé. Renseignez-vous sur les modalités d’obtention du visa auprès de votre pays de nationalité.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Logement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: la plupart des universités d’accueil vous accompagne dans la recherche d’un logement. Attention cependant aux arnaques !</a:t>
            </a:r>
            <a:endParaRPr/>
          </a:p>
          <a:p>
            <a:pPr marL="285750" marR="0" lvl="0" indent="-28575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entury Gothic"/>
              <a:buChar char="-"/>
              <a:defRPr/>
            </a:pPr>
            <a:r>
              <a:rPr lang="fr-FR" sz="1700" b="1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Compte en banque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: il est conseillé d’ouvrir un compte en banque dans le pays d’accueil. Renseignez-vous bien sur les frais perçus par votre banque française si vous souhaitez utiliser votre compte français. Il existe également des cartes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multi-devise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gratuites (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BoursoBank, Revolut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 ou 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Monzo</a:t>
            </a:r>
            <a:r>
              <a:rPr lang="fr-FR" sz="1700">
                <a:solidFill>
                  <a:schemeClr val="dk1"/>
                </a:solidFill>
                <a:latin typeface="Century Gothic"/>
                <a:ea typeface="Century Gothic"/>
                <a:cs typeface="Century Gothic"/>
              </a:rPr>
              <a:t>) qui fonctionnent très bien.</a:t>
            </a:r>
            <a:endParaRPr/>
          </a:p>
        </p:txBody>
      </p:sp>
      <p:sp>
        <p:nvSpPr>
          <p:cNvPr id="147" name="Google Shape;147;p9"/>
          <p:cNvSpPr txBox="1"/>
          <p:nvPr/>
        </p:nvSpPr>
        <p:spPr bwMode="auto">
          <a:xfrm>
            <a:off x="2351584" y="928808"/>
            <a:ext cx="74888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2800" b="1">
                <a:solidFill>
                  <a:srgbClr val="EE7021"/>
                </a:solidFill>
                <a:latin typeface="Century Gothic"/>
                <a:ea typeface="Century Gothic"/>
                <a:cs typeface="Century Gothic"/>
              </a:rPr>
              <a:t>Avant le départ</a:t>
            </a:r>
            <a:endParaRPr sz="2800" b="1">
              <a:solidFill>
                <a:srgbClr val="EE7021"/>
              </a:solidFill>
              <a:latin typeface="Century Gothic"/>
              <a:ea typeface="Century Gothic"/>
              <a:cs typeface="Century Gothic"/>
            </a:endParaRPr>
          </a:p>
        </p:txBody>
      </p:sp>
      <p:sp>
        <p:nvSpPr>
          <p:cNvPr id="148" name="Google Shape;148;p9"/>
          <p:cNvSpPr txBox="1"/>
          <p:nvPr/>
        </p:nvSpPr>
        <p:spPr bwMode="auto">
          <a:xfrm>
            <a:off x="4421814" y="6237312"/>
            <a:ext cx="3348372" cy="265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150">
                <a:solidFill>
                  <a:srgbClr val="E36C09"/>
                </a:solidFill>
                <a:latin typeface="Century Gothic"/>
                <a:ea typeface="Century Gothic"/>
                <a:cs typeface="Century Gothic"/>
              </a:rPr>
              <a:t>Service Général des Relations Internationales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ONLYOFFICE/7.2.1.34</Application>
  <DocSecurity>0</DocSecurity>
  <PresentationFormat>Grand écran</PresentationFormat>
  <Paragraphs>0</Paragraphs>
  <Slides>18</Slides>
  <Notes>18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Nancy BLONDIN</dc:creator>
  <cp:keywords/>
  <dc:description/>
  <dc:identifier/>
  <dc:language/>
  <cp:lastModifiedBy>MACIAS BARRES David Abraham</cp:lastModifiedBy>
  <cp:revision>10</cp:revision>
  <dcterms:created xsi:type="dcterms:W3CDTF">2010-06-03T15:23:42Z</dcterms:created>
  <dcterms:modified xsi:type="dcterms:W3CDTF">2024-04-25T11:57:17Z</dcterms:modified>
  <cp:category/>
  <cp:contentStatus/>
  <cp:version/>
</cp:coreProperties>
</file>