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76" r:id="rId2"/>
    <p:sldId id="256" r:id="rId3"/>
    <p:sldId id="259" r:id="rId4"/>
    <p:sldId id="270" r:id="rId5"/>
    <p:sldId id="271" r:id="rId6"/>
    <p:sldId id="275" r:id="rId7"/>
    <p:sldId id="260" r:id="rId8"/>
    <p:sldId id="261" r:id="rId9"/>
    <p:sldId id="272" r:id="rId10"/>
    <p:sldId id="273" r:id="rId11"/>
    <p:sldId id="281" r:id="rId12"/>
    <p:sldId id="274" r:id="rId13"/>
    <p:sldId id="282" r:id="rId14"/>
    <p:sldId id="269" r:id="rId15"/>
    <p:sldId id="263" r:id="rId16"/>
    <p:sldId id="264" r:id="rId17"/>
    <p:sldId id="265" r:id="rId18"/>
    <p:sldId id="267" r:id="rId19"/>
    <p:sldId id="277" r:id="rId20"/>
    <p:sldId id="278" r:id="rId21"/>
    <p:sldId id="279" r:id="rId22"/>
    <p:sldId id="280" r:id="rId23"/>
    <p:sldId id="268" r:id="rId24"/>
  </p:sldIdLst>
  <p:sldSz cx="9144000" cy="6858000" type="screen4x3"/>
  <p:notesSz cx="6669088" cy="9926638"/>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897"/>
    <a:srgbClr val="EE7021"/>
    <a:srgbClr val="F19120"/>
    <a:srgbClr val="009FE3"/>
    <a:srgbClr val="807A77"/>
    <a:srgbClr val="252320"/>
    <a:srgbClr val="9D0B7B"/>
    <a:srgbClr val="AE131F"/>
    <a:srgbClr val="1DBBEA"/>
    <a:srgbClr val="62BB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385" autoAdjust="0"/>
    <p:restoredTop sz="88402" autoAdjust="0"/>
  </p:normalViewPr>
  <p:slideViewPr>
    <p:cSldViewPr>
      <p:cViewPr varScale="1">
        <p:scale>
          <a:sx n="101" d="100"/>
          <a:sy n="101" d="100"/>
        </p:scale>
        <p:origin x="1512"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5" d="100"/>
          <a:sy n="75" d="100"/>
        </p:scale>
        <p:origin x="2478"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1"/>
            <a:ext cx="2889250" cy="496889"/>
          </a:xfrm>
          <a:prstGeom prst="rect">
            <a:avLst/>
          </a:prstGeom>
        </p:spPr>
        <p:txBody>
          <a:bodyPr vert="horz" lIns="91440" tIns="45720" rIns="91440" bIns="45720" rtlCol="0"/>
          <a:lstStyle>
            <a:lvl1pPr algn="l">
              <a:defRPr sz="1200"/>
            </a:lvl1pPr>
          </a:lstStyle>
          <a:p>
            <a:r>
              <a:rPr lang="fr-FR" dirty="0"/>
              <a:t>BOURSES DE STAGE 2022-2023</a:t>
            </a:r>
          </a:p>
        </p:txBody>
      </p:sp>
      <p:sp>
        <p:nvSpPr>
          <p:cNvPr id="3" name="Espace réservé de la date 2"/>
          <p:cNvSpPr>
            <a:spLocks noGrp="1"/>
          </p:cNvSpPr>
          <p:nvPr>
            <p:ph type="dt" sz="quarter" idx="1"/>
          </p:nvPr>
        </p:nvSpPr>
        <p:spPr>
          <a:xfrm>
            <a:off x="3778250" y="1"/>
            <a:ext cx="2889250" cy="496889"/>
          </a:xfrm>
          <a:prstGeom prst="rect">
            <a:avLst/>
          </a:prstGeom>
        </p:spPr>
        <p:txBody>
          <a:bodyPr vert="horz" lIns="91440" tIns="45720" rIns="91440" bIns="45720" rtlCol="0"/>
          <a:lstStyle>
            <a:lvl1pPr algn="r">
              <a:defRPr sz="1200"/>
            </a:lvl1pPr>
          </a:lstStyle>
          <a:p>
            <a:fld id="{511C7627-93C7-4F78-805B-F7B3D5EC0BA0}" type="datetimeFigureOut">
              <a:rPr lang="fr-FR" smtClean="0"/>
              <a:t>11/10/2023</a:t>
            </a:fld>
            <a:endParaRPr lang="fr-FR"/>
          </a:p>
        </p:txBody>
      </p:sp>
      <p:sp>
        <p:nvSpPr>
          <p:cNvPr id="4" name="Espace réservé du pied de page 3"/>
          <p:cNvSpPr>
            <a:spLocks noGrp="1"/>
          </p:cNvSpPr>
          <p:nvPr>
            <p:ph type="ftr" sz="quarter" idx="2"/>
          </p:nvPr>
        </p:nvSpPr>
        <p:spPr>
          <a:xfrm>
            <a:off x="1" y="9429751"/>
            <a:ext cx="2889250" cy="496889"/>
          </a:xfrm>
          <a:prstGeom prst="rect">
            <a:avLst/>
          </a:prstGeom>
        </p:spPr>
        <p:txBody>
          <a:bodyPr vert="horz" lIns="91440" tIns="45720" rIns="91440" bIns="45720" rtlCol="0" anchor="b"/>
          <a:lstStyle>
            <a:lvl1pPr algn="l">
              <a:defRPr sz="1200"/>
            </a:lvl1pPr>
          </a:lstStyle>
          <a:p>
            <a:r>
              <a:rPr lang="fr-FR" dirty="0"/>
              <a:t>Service Général des relations internationales octobre 2022</a:t>
            </a:r>
          </a:p>
        </p:txBody>
      </p:sp>
      <p:sp>
        <p:nvSpPr>
          <p:cNvPr id="5" name="Espace réservé du numéro de diapositive 4"/>
          <p:cNvSpPr>
            <a:spLocks noGrp="1"/>
          </p:cNvSpPr>
          <p:nvPr>
            <p:ph type="sldNum" sz="quarter" idx="3"/>
          </p:nvPr>
        </p:nvSpPr>
        <p:spPr>
          <a:xfrm>
            <a:off x="3778250" y="9429751"/>
            <a:ext cx="2889250" cy="496889"/>
          </a:xfrm>
          <a:prstGeom prst="rect">
            <a:avLst/>
          </a:prstGeom>
        </p:spPr>
        <p:txBody>
          <a:bodyPr vert="horz" lIns="91440" tIns="45720" rIns="91440" bIns="45720" rtlCol="0" anchor="b"/>
          <a:lstStyle>
            <a:lvl1pPr algn="r">
              <a:defRPr sz="1200"/>
            </a:lvl1pPr>
          </a:lstStyle>
          <a:p>
            <a:fld id="{E5A65093-76C1-4FA0-9EA9-9E507075B4E5}" type="slidenum">
              <a:rPr lang="fr-FR" smtClean="0"/>
              <a:t>‹N°›</a:t>
            </a:fld>
            <a:endParaRPr lang="fr-FR"/>
          </a:p>
        </p:txBody>
      </p:sp>
    </p:spTree>
    <p:extLst>
      <p:ext uri="{BB962C8B-B14F-4D97-AF65-F5344CB8AC3E}">
        <p14:creationId xmlns:p14="http://schemas.microsoft.com/office/powerpoint/2010/main" val="1904432216"/>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2"/>
            <a:ext cx="2889938" cy="498057"/>
          </a:xfrm>
          <a:prstGeom prst="rect">
            <a:avLst/>
          </a:prstGeom>
        </p:spPr>
        <p:txBody>
          <a:bodyPr vert="horz" lIns="91440" tIns="45720" rIns="91440" bIns="45720" rtlCol="0"/>
          <a:lstStyle>
            <a:lvl1pPr algn="l">
              <a:defRPr sz="1200"/>
            </a:lvl1pPr>
          </a:lstStyle>
          <a:p>
            <a:r>
              <a:rPr lang="fr-FR"/>
              <a:t>BOURSES DE STAGE 2018-2019</a:t>
            </a:r>
          </a:p>
        </p:txBody>
      </p:sp>
      <p:sp>
        <p:nvSpPr>
          <p:cNvPr id="3" name="Espace réservé de la date 2"/>
          <p:cNvSpPr>
            <a:spLocks noGrp="1"/>
          </p:cNvSpPr>
          <p:nvPr>
            <p:ph type="dt" idx="1"/>
          </p:nvPr>
        </p:nvSpPr>
        <p:spPr>
          <a:xfrm>
            <a:off x="3777607" y="2"/>
            <a:ext cx="2889938" cy="498057"/>
          </a:xfrm>
          <a:prstGeom prst="rect">
            <a:avLst/>
          </a:prstGeom>
        </p:spPr>
        <p:txBody>
          <a:bodyPr vert="horz" lIns="91440" tIns="45720" rIns="91440" bIns="45720" rtlCol="0"/>
          <a:lstStyle>
            <a:lvl1pPr algn="r">
              <a:defRPr sz="1200"/>
            </a:lvl1pPr>
          </a:lstStyle>
          <a:p>
            <a:fld id="{CA881F31-0B84-4589-97ED-F254E8051717}" type="datetimeFigureOut">
              <a:rPr lang="fr-FR" smtClean="0"/>
              <a:t>11/10/2023</a:t>
            </a:fld>
            <a:endParaRPr lang="fr-FR"/>
          </a:p>
        </p:txBody>
      </p:sp>
      <p:sp>
        <p:nvSpPr>
          <p:cNvPr id="4" name="Espace réservé de l'image des diapositives 3"/>
          <p:cNvSpPr>
            <a:spLocks noGrp="1" noRot="1" noChangeAspect="1"/>
          </p:cNvSpPr>
          <p:nvPr>
            <p:ph type="sldImg" idx="2"/>
          </p:nvPr>
        </p:nvSpPr>
        <p:spPr>
          <a:xfrm>
            <a:off x="1101725" y="1239838"/>
            <a:ext cx="4465638" cy="3351212"/>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66909" y="4777195"/>
            <a:ext cx="5335270" cy="3908615"/>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r>
              <a:rPr lang="fr-FR"/>
              <a:t>Service Général des relations internationales octobre 2021</a:t>
            </a:r>
          </a:p>
        </p:txBody>
      </p:sp>
      <p:sp>
        <p:nvSpPr>
          <p:cNvPr id="7" name="Espace réservé du numéro de diapositive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7CF215CE-20E7-4D30-855F-29391232681A}" type="slidenum">
              <a:rPr lang="fr-FR" smtClean="0"/>
              <a:t>‹N°›</a:t>
            </a:fld>
            <a:endParaRPr lang="fr-FR"/>
          </a:p>
        </p:txBody>
      </p:sp>
    </p:spTree>
    <p:extLst>
      <p:ext uri="{BB962C8B-B14F-4D97-AF65-F5344CB8AC3E}">
        <p14:creationId xmlns:p14="http://schemas.microsoft.com/office/powerpoint/2010/main" val="903537491"/>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e l'en-tête 3"/>
          <p:cNvSpPr>
            <a:spLocks noGrp="1"/>
          </p:cNvSpPr>
          <p:nvPr>
            <p:ph type="hdr" sz="quarter" idx="10"/>
          </p:nvPr>
        </p:nvSpPr>
        <p:spPr/>
        <p:txBody>
          <a:bodyPr/>
          <a:lstStyle/>
          <a:p>
            <a:r>
              <a:rPr lang="fr-FR"/>
              <a:t>BOURSES DE STAGE 2018-2019</a:t>
            </a:r>
          </a:p>
        </p:txBody>
      </p:sp>
      <p:sp>
        <p:nvSpPr>
          <p:cNvPr id="5" name="Espace réservé de la date 4"/>
          <p:cNvSpPr>
            <a:spLocks noGrp="1"/>
          </p:cNvSpPr>
          <p:nvPr>
            <p:ph type="dt" idx="11"/>
          </p:nvPr>
        </p:nvSpPr>
        <p:spPr/>
        <p:txBody>
          <a:bodyPr/>
          <a:lstStyle/>
          <a:p>
            <a:r>
              <a:rPr lang="fr-FR"/>
              <a:t>Octobre 2018</a:t>
            </a:r>
          </a:p>
        </p:txBody>
      </p:sp>
    </p:spTree>
    <p:extLst>
      <p:ext uri="{BB962C8B-B14F-4D97-AF65-F5344CB8AC3E}">
        <p14:creationId xmlns:p14="http://schemas.microsoft.com/office/powerpoint/2010/main" val="10507386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8ACC083-E413-AB44-A3AC-0EAA1777E8C8}" type="slidenum">
              <a:rPr lang="fr-FR" smtClean="0"/>
              <a:t>14</a:t>
            </a:fld>
            <a:endParaRPr lang="fr-FR"/>
          </a:p>
        </p:txBody>
      </p:sp>
      <p:sp>
        <p:nvSpPr>
          <p:cNvPr id="5" name="Espace réservé de l'en-tête 4"/>
          <p:cNvSpPr>
            <a:spLocks noGrp="1"/>
          </p:cNvSpPr>
          <p:nvPr>
            <p:ph type="hdr" sz="quarter" idx="11"/>
          </p:nvPr>
        </p:nvSpPr>
        <p:spPr/>
        <p:txBody>
          <a:bodyPr/>
          <a:lstStyle/>
          <a:p>
            <a:r>
              <a:rPr lang="fr-FR"/>
              <a:t>BOURSES DE STAGE 2018-2019</a:t>
            </a:r>
          </a:p>
        </p:txBody>
      </p:sp>
    </p:spTree>
    <p:extLst>
      <p:ext uri="{BB962C8B-B14F-4D97-AF65-F5344CB8AC3E}">
        <p14:creationId xmlns:p14="http://schemas.microsoft.com/office/powerpoint/2010/main" val="25975947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latin typeface="Century Gothic" panose="020B0502020202020204" pitchFamily="34" charset="0"/>
              </a:rPr>
              <a:t>Sont exclus les étudiants non français qui repartent dans leur pays d'origine.</a:t>
            </a:r>
          </a:p>
          <a:p>
            <a:endParaRPr lang="fr-FR" dirty="0"/>
          </a:p>
        </p:txBody>
      </p:sp>
      <p:sp>
        <p:nvSpPr>
          <p:cNvPr id="4" name="Espace réservé du numéro de diapositive 3"/>
          <p:cNvSpPr>
            <a:spLocks noGrp="1"/>
          </p:cNvSpPr>
          <p:nvPr>
            <p:ph type="sldNum" sz="quarter" idx="10"/>
          </p:nvPr>
        </p:nvSpPr>
        <p:spPr/>
        <p:txBody>
          <a:bodyPr/>
          <a:lstStyle/>
          <a:p>
            <a:fld id="{7CF215CE-20E7-4D30-855F-29391232681A}" type="slidenum">
              <a:rPr lang="fr-FR" smtClean="0"/>
              <a:t>15</a:t>
            </a:fld>
            <a:endParaRPr lang="fr-FR"/>
          </a:p>
        </p:txBody>
      </p:sp>
      <p:sp>
        <p:nvSpPr>
          <p:cNvPr id="5" name="Espace réservé de l'en-tête 4"/>
          <p:cNvSpPr>
            <a:spLocks noGrp="1"/>
          </p:cNvSpPr>
          <p:nvPr>
            <p:ph type="hdr" sz="quarter" idx="11"/>
          </p:nvPr>
        </p:nvSpPr>
        <p:spPr/>
        <p:txBody>
          <a:bodyPr/>
          <a:lstStyle/>
          <a:p>
            <a:r>
              <a:rPr lang="fr-FR"/>
              <a:t>BOURSES DE STAGE 2018-2019</a:t>
            </a:r>
          </a:p>
        </p:txBody>
      </p:sp>
    </p:spTree>
    <p:extLst>
      <p:ext uri="{BB962C8B-B14F-4D97-AF65-F5344CB8AC3E}">
        <p14:creationId xmlns:p14="http://schemas.microsoft.com/office/powerpoint/2010/main" val="11656454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CF215CE-20E7-4D30-855F-29391232681A}" type="slidenum">
              <a:rPr lang="fr-FR" smtClean="0"/>
              <a:t>17</a:t>
            </a:fld>
            <a:endParaRPr lang="fr-FR"/>
          </a:p>
        </p:txBody>
      </p:sp>
      <p:sp>
        <p:nvSpPr>
          <p:cNvPr id="5" name="Espace réservé de l'en-tête 4"/>
          <p:cNvSpPr>
            <a:spLocks noGrp="1"/>
          </p:cNvSpPr>
          <p:nvPr>
            <p:ph type="hdr" sz="quarter" idx="11"/>
          </p:nvPr>
        </p:nvSpPr>
        <p:spPr/>
        <p:txBody>
          <a:bodyPr/>
          <a:lstStyle/>
          <a:p>
            <a:r>
              <a:rPr lang="fr-FR"/>
              <a:t>BOURSES DE STAGE 2018-2019</a:t>
            </a:r>
          </a:p>
        </p:txBody>
      </p:sp>
    </p:spTree>
    <p:extLst>
      <p:ext uri="{BB962C8B-B14F-4D97-AF65-F5344CB8AC3E}">
        <p14:creationId xmlns:p14="http://schemas.microsoft.com/office/powerpoint/2010/main" val="557217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e l'en-tête 3"/>
          <p:cNvSpPr>
            <a:spLocks noGrp="1"/>
          </p:cNvSpPr>
          <p:nvPr>
            <p:ph type="hdr" sz="quarter" idx="10"/>
          </p:nvPr>
        </p:nvSpPr>
        <p:spPr/>
        <p:txBody>
          <a:bodyPr/>
          <a:lstStyle/>
          <a:p>
            <a:r>
              <a:rPr lang="fr-FR"/>
              <a:t>BOURSES DE STAGE 2018-2019</a:t>
            </a:r>
          </a:p>
        </p:txBody>
      </p:sp>
      <p:sp>
        <p:nvSpPr>
          <p:cNvPr id="5" name="Espace réservé de la date 4"/>
          <p:cNvSpPr>
            <a:spLocks noGrp="1"/>
          </p:cNvSpPr>
          <p:nvPr>
            <p:ph type="dt" idx="11"/>
          </p:nvPr>
        </p:nvSpPr>
        <p:spPr/>
        <p:txBody>
          <a:bodyPr/>
          <a:lstStyle/>
          <a:p>
            <a:r>
              <a:rPr lang="fr-FR"/>
              <a:t>Octobre 2018</a:t>
            </a:r>
          </a:p>
        </p:txBody>
      </p:sp>
    </p:spTree>
    <p:extLst>
      <p:ext uri="{BB962C8B-B14F-4D97-AF65-F5344CB8AC3E}">
        <p14:creationId xmlns:p14="http://schemas.microsoft.com/office/powerpoint/2010/main" val="2013344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e l'en-tête 3"/>
          <p:cNvSpPr>
            <a:spLocks noGrp="1"/>
          </p:cNvSpPr>
          <p:nvPr>
            <p:ph type="hdr" sz="quarter" idx="10"/>
          </p:nvPr>
        </p:nvSpPr>
        <p:spPr/>
        <p:txBody>
          <a:bodyPr/>
          <a:lstStyle/>
          <a:p>
            <a:r>
              <a:rPr lang="fr-FR"/>
              <a:t>BOURSES DE STAGE 2018-2019</a:t>
            </a:r>
          </a:p>
        </p:txBody>
      </p:sp>
      <p:sp>
        <p:nvSpPr>
          <p:cNvPr id="5" name="Espace réservé de la date 4"/>
          <p:cNvSpPr>
            <a:spLocks noGrp="1"/>
          </p:cNvSpPr>
          <p:nvPr>
            <p:ph type="dt" idx="11"/>
          </p:nvPr>
        </p:nvSpPr>
        <p:spPr/>
        <p:txBody>
          <a:bodyPr/>
          <a:lstStyle/>
          <a:p>
            <a:r>
              <a:rPr lang="fr-FR"/>
              <a:t>Octobre 2018</a:t>
            </a:r>
          </a:p>
        </p:txBody>
      </p:sp>
    </p:spTree>
    <p:extLst>
      <p:ext uri="{BB962C8B-B14F-4D97-AF65-F5344CB8AC3E}">
        <p14:creationId xmlns:p14="http://schemas.microsoft.com/office/powerpoint/2010/main" val="2573777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Pas forcément stage </a:t>
            </a:r>
            <a:r>
              <a:rPr lang="fr-FR" baseline="0" dirty="0"/>
              <a:t>obligatoire à l’étranger</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Indemnisation nette mensuelle supérieure au taux légal du plafond horaire de la Sécurité Sociale </a:t>
            </a:r>
            <a:r>
              <a:rPr lang="fr-FR" sz="1200" dirty="0">
                <a:latin typeface="Century Gothic" panose="020B0502020202020204" pitchFamily="34" charset="0"/>
              </a:rPr>
              <a:t>(ou supérieure à 710,60 € pour les boursiers tarifs en vigueur)</a:t>
            </a:r>
          </a:p>
          <a:p>
            <a:endParaRPr lang="fr-FR" sz="1200"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A8ACC083-E413-AB44-A3AC-0EAA1777E8C8}" type="slidenum">
              <a:rPr lang="fr-FR" smtClean="0"/>
              <a:t>8</a:t>
            </a:fld>
            <a:endParaRPr lang="fr-FR"/>
          </a:p>
        </p:txBody>
      </p:sp>
      <p:sp>
        <p:nvSpPr>
          <p:cNvPr id="5" name="Espace réservé de l'en-tête 4"/>
          <p:cNvSpPr>
            <a:spLocks noGrp="1"/>
          </p:cNvSpPr>
          <p:nvPr>
            <p:ph type="hdr" sz="quarter" idx="11"/>
          </p:nvPr>
        </p:nvSpPr>
        <p:spPr/>
        <p:txBody>
          <a:bodyPr/>
          <a:lstStyle/>
          <a:p>
            <a:r>
              <a:rPr lang="fr-FR"/>
              <a:t>BOURSES DE STAGE 2018-2019</a:t>
            </a:r>
          </a:p>
        </p:txBody>
      </p:sp>
    </p:spTree>
    <p:extLst>
      <p:ext uri="{BB962C8B-B14F-4D97-AF65-F5344CB8AC3E}">
        <p14:creationId xmlns:p14="http://schemas.microsoft.com/office/powerpoint/2010/main" val="3515891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solidFill>
                  <a:srgbClr val="FF0000"/>
                </a:solidFill>
              </a:rPr>
              <a:t>7</a:t>
            </a:r>
            <a:r>
              <a:rPr lang="fr-FR" strike="sngStrike" baseline="0" dirty="0">
                <a:solidFill>
                  <a:srgbClr val="FF0000"/>
                </a:solidFill>
              </a:rPr>
              <a:t>0</a:t>
            </a:r>
            <a:r>
              <a:rPr lang="fr-FR" dirty="0">
                <a:solidFill>
                  <a:srgbClr val="FF0000"/>
                </a:solidFill>
              </a:rPr>
              <a:t>5</a:t>
            </a:r>
            <a:r>
              <a:rPr lang="fr-FR" dirty="0"/>
              <a:t>% avec</a:t>
            </a:r>
            <a:r>
              <a:rPr lang="fr-FR" baseline="0" dirty="0"/>
              <a:t> attestation de présence</a:t>
            </a:r>
          </a:p>
          <a:p>
            <a:r>
              <a:rPr lang="fr-FR" strike="sngStrike" baseline="0" dirty="0"/>
              <a:t>30</a:t>
            </a:r>
            <a:r>
              <a:rPr lang="fr-FR" baseline="0" dirty="0"/>
              <a:t>25 % à la fin après rapport final et attestation finale</a:t>
            </a:r>
            <a:endParaRPr lang="fr-FR" dirty="0"/>
          </a:p>
        </p:txBody>
      </p:sp>
      <p:sp>
        <p:nvSpPr>
          <p:cNvPr id="10" name="Espace réservé de la date 9"/>
          <p:cNvSpPr>
            <a:spLocks noGrp="1"/>
          </p:cNvSpPr>
          <p:nvPr>
            <p:ph type="dt" idx="10"/>
          </p:nvPr>
        </p:nvSpPr>
        <p:spPr/>
        <p:txBody>
          <a:bodyPr/>
          <a:lstStyle/>
          <a:p>
            <a:r>
              <a:rPr lang="fr-FR"/>
              <a:t>Octobre 2018</a:t>
            </a:r>
          </a:p>
        </p:txBody>
      </p:sp>
      <p:sp>
        <p:nvSpPr>
          <p:cNvPr id="11" name="Espace réservé de l'en-tête 10"/>
          <p:cNvSpPr>
            <a:spLocks noGrp="1"/>
          </p:cNvSpPr>
          <p:nvPr>
            <p:ph type="hdr" sz="quarter" idx="11"/>
          </p:nvPr>
        </p:nvSpPr>
        <p:spPr/>
        <p:txBody>
          <a:bodyPr/>
          <a:lstStyle/>
          <a:p>
            <a:r>
              <a:rPr lang="fr-FR"/>
              <a:t>ÉTUDES À L’ÉTRANGER : MOBILITES D'ETUDES</a:t>
            </a:r>
          </a:p>
        </p:txBody>
      </p:sp>
    </p:spTree>
    <p:extLst>
      <p:ext uri="{BB962C8B-B14F-4D97-AF65-F5344CB8AC3E}">
        <p14:creationId xmlns:p14="http://schemas.microsoft.com/office/powerpoint/2010/main" val="327661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solidFill>
                  <a:srgbClr val="FF0000"/>
                </a:solidFill>
              </a:rPr>
              <a:t>7</a:t>
            </a:r>
            <a:r>
              <a:rPr lang="fr-FR" strike="sngStrike" baseline="0" dirty="0">
                <a:solidFill>
                  <a:srgbClr val="FF0000"/>
                </a:solidFill>
              </a:rPr>
              <a:t>0</a:t>
            </a:r>
            <a:r>
              <a:rPr lang="fr-FR" dirty="0">
                <a:solidFill>
                  <a:srgbClr val="FF0000"/>
                </a:solidFill>
              </a:rPr>
              <a:t>5</a:t>
            </a:r>
            <a:r>
              <a:rPr lang="fr-FR" dirty="0"/>
              <a:t>% avec</a:t>
            </a:r>
            <a:r>
              <a:rPr lang="fr-FR" baseline="0" dirty="0"/>
              <a:t> attestation de présence</a:t>
            </a:r>
          </a:p>
          <a:p>
            <a:r>
              <a:rPr lang="fr-FR" strike="sngStrike" baseline="0" dirty="0"/>
              <a:t>30</a:t>
            </a:r>
            <a:r>
              <a:rPr lang="fr-FR" baseline="0" dirty="0"/>
              <a:t>25 % à la fin après rapport final et attestation finale</a:t>
            </a:r>
            <a:endParaRPr lang="fr-FR" dirty="0"/>
          </a:p>
        </p:txBody>
      </p:sp>
      <p:sp>
        <p:nvSpPr>
          <p:cNvPr id="10" name="Espace réservé de la date 9"/>
          <p:cNvSpPr>
            <a:spLocks noGrp="1"/>
          </p:cNvSpPr>
          <p:nvPr>
            <p:ph type="dt" idx="10"/>
          </p:nvPr>
        </p:nvSpPr>
        <p:spPr/>
        <p:txBody>
          <a:bodyPr/>
          <a:lstStyle/>
          <a:p>
            <a:r>
              <a:rPr lang="fr-FR"/>
              <a:t>Octobre 2018</a:t>
            </a:r>
          </a:p>
        </p:txBody>
      </p:sp>
      <p:sp>
        <p:nvSpPr>
          <p:cNvPr id="11" name="Espace réservé de l'en-tête 10"/>
          <p:cNvSpPr>
            <a:spLocks noGrp="1"/>
          </p:cNvSpPr>
          <p:nvPr>
            <p:ph type="hdr" sz="quarter" idx="11"/>
          </p:nvPr>
        </p:nvSpPr>
        <p:spPr/>
        <p:txBody>
          <a:bodyPr/>
          <a:lstStyle/>
          <a:p>
            <a:r>
              <a:rPr lang="fr-FR"/>
              <a:t>ÉTUDES À L’ÉTRANGER : MOBILITES D'ETUDES</a:t>
            </a:r>
          </a:p>
        </p:txBody>
      </p:sp>
    </p:spTree>
    <p:extLst>
      <p:ext uri="{BB962C8B-B14F-4D97-AF65-F5344CB8AC3E}">
        <p14:creationId xmlns:p14="http://schemas.microsoft.com/office/powerpoint/2010/main" val="38008119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solidFill>
                  <a:srgbClr val="FF0000"/>
                </a:solidFill>
              </a:rPr>
              <a:t>7</a:t>
            </a:r>
            <a:r>
              <a:rPr lang="fr-FR" strike="sngStrike" baseline="0" dirty="0">
                <a:solidFill>
                  <a:srgbClr val="FF0000"/>
                </a:solidFill>
              </a:rPr>
              <a:t>0</a:t>
            </a:r>
            <a:r>
              <a:rPr lang="fr-FR" dirty="0">
                <a:solidFill>
                  <a:srgbClr val="FF0000"/>
                </a:solidFill>
              </a:rPr>
              <a:t>5</a:t>
            </a:r>
            <a:r>
              <a:rPr lang="fr-FR" dirty="0"/>
              <a:t>% avec</a:t>
            </a:r>
            <a:r>
              <a:rPr lang="fr-FR" baseline="0" dirty="0"/>
              <a:t> attestation de présence</a:t>
            </a:r>
          </a:p>
          <a:p>
            <a:r>
              <a:rPr lang="fr-FR" strike="sngStrike" baseline="0" dirty="0"/>
              <a:t>30</a:t>
            </a:r>
            <a:r>
              <a:rPr lang="fr-FR" baseline="0" dirty="0"/>
              <a:t>25 % à la fin après rapport final et attestation finale</a:t>
            </a:r>
            <a:endParaRPr lang="fr-FR" dirty="0"/>
          </a:p>
        </p:txBody>
      </p:sp>
      <p:sp>
        <p:nvSpPr>
          <p:cNvPr id="10" name="Espace réservé de la date 9"/>
          <p:cNvSpPr>
            <a:spLocks noGrp="1"/>
          </p:cNvSpPr>
          <p:nvPr>
            <p:ph type="dt" idx="10"/>
          </p:nvPr>
        </p:nvSpPr>
        <p:spPr/>
        <p:txBody>
          <a:bodyPr/>
          <a:lstStyle/>
          <a:p>
            <a:r>
              <a:rPr lang="fr-FR"/>
              <a:t>Octobre 2018</a:t>
            </a:r>
          </a:p>
        </p:txBody>
      </p:sp>
      <p:sp>
        <p:nvSpPr>
          <p:cNvPr id="11" name="Espace réservé de l'en-tête 10"/>
          <p:cNvSpPr>
            <a:spLocks noGrp="1"/>
          </p:cNvSpPr>
          <p:nvPr>
            <p:ph type="hdr" sz="quarter" idx="11"/>
          </p:nvPr>
        </p:nvSpPr>
        <p:spPr/>
        <p:txBody>
          <a:bodyPr/>
          <a:lstStyle/>
          <a:p>
            <a:r>
              <a:rPr lang="fr-FR"/>
              <a:t>ÉTUDES À L’ÉTRANGER : MOBILITES D'ETUDES</a:t>
            </a:r>
          </a:p>
        </p:txBody>
      </p:sp>
    </p:spTree>
    <p:extLst>
      <p:ext uri="{BB962C8B-B14F-4D97-AF65-F5344CB8AC3E}">
        <p14:creationId xmlns:p14="http://schemas.microsoft.com/office/powerpoint/2010/main" val="41484315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solidFill>
                  <a:srgbClr val="FF0000"/>
                </a:solidFill>
              </a:rPr>
              <a:t>7</a:t>
            </a:r>
            <a:r>
              <a:rPr lang="fr-FR" strike="sngStrike" baseline="0" dirty="0">
                <a:solidFill>
                  <a:srgbClr val="FF0000"/>
                </a:solidFill>
              </a:rPr>
              <a:t>0</a:t>
            </a:r>
            <a:r>
              <a:rPr lang="fr-FR" dirty="0">
                <a:solidFill>
                  <a:srgbClr val="FF0000"/>
                </a:solidFill>
              </a:rPr>
              <a:t>5</a:t>
            </a:r>
            <a:r>
              <a:rPr lang="fr-FR" dirty="0"/>
              <a:t>% avec</a:t>
            </a:r>
            <a:r>
              <a:rPr lang="fr-FR" baseline="0" dirty="0"/>
              <a:t> attestation de présence</a:t>
            </a:r>
          </a:p>
          <a:p>
            <a:r>
              <a:rPr lang="fr-FR" strike="sngStrike" baseline="0" dirty="0"/>
              <a:t>30</a:t>
            </a:r>
            <a:r>
              <a:rPr lang="fr-FR" baseline="0" dirty="0"/>
              <a:t>25 % à la fin après rapport final et attestation finale</a:t>
            </a:r>
            <a:endParaRPr lang="fr-FR" dirty="0"/>
          </a:p>
        </p:txBody>
      </p:sp>
      <p:sp>
        <p:nvSpPr>
          <p:cNvPr id="10" name="Espace réservé de la date 9"/>
          <p:cNvSpPr>
            <a:spLocks noGrp="1"/>
          </p:cNvSpPr>
          <p:nvPr>
            <p:ph type="dt" idx="10"/>
          </p:nvPr>
        </p:nvSpPr>
        <p:spPr/>
        <p:txBody>
          <a:bodyPr/>
          <a:lstStyle/>
          <a:p>
            <a:r>
              <a:rPr lang="fr-FR"/>
              <a:t>Octobre 2018</a:t>
            </a:r>
          </a:p>
        </p:txBody>
      </p:sp>
      <p:sp>
        <p:nvSpPr>
          <p:cNvPr id="11" name="Espace réservé de l'en-tête 10"/>
          <p:cNvSpPr>
            <a:spLocks noGrp="1"/>
          </p:cNvSpPr>
          <p:nvPr>
            <p:ph type="hdr" sz="quarter" idx="11"/>
          </p:nvPr>
        </p:nvSpPr>
        <p:spPr/>
        <p:txBody>
          <a:bodyPr/>
          <a:lstStyle/>
          <a:p>
            <a:r>
              <a:rPr lang="fr-FR"/>
              <a:t>ÉTUDES À L’ÉTRANGER : MOBILITES D'ETUDES</a:t>
            </a:r>
          </a:p>
        </p:txBody>
      </p:sp>
    </p:spTree>
    <p:extLst>
      <p:ext uri="{BB962C8B-B14F-4D97-AF65-F5344CB8AC3E}">
        <p14:creationId xmlns:p14="http://schemas.microsoft.com/office/powerpoint/2010/main" val="33825594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solidFill>
                  <a:srgbClr val="FF0000"/>
                </a:solidFill>
              </a:rPr>
              <a:t>7</a:t>
            </a:r>
            <a:r>
              <a:rPr lang="fr-FR" strike="sngStrike" baseline="0" dirty="0">
                <a:solidFill>
                  <a:srgbClr val="FF0000"/>
                </a:solidFill>
              </a:rPr>
              <a:t>0</a:t>
            </a:r>
            <a:r>
              <a:rPr lang="fr-FR" dirty="0">
                <a:solidFill>
                  <a:srgbClr val="FF0000"/>
                </a:solidFill>
              </a:rPr>
              <a:t>5</a:t>
            </a:r>
            <a:r>
              <a:rPr lang="fr-FR" dirty="0"/>
              <a:t>% avec</a:t>
            </a:r>
            <a:r>
              <a:rPr lang="fr-FR" baseline="0" dirty="0"/>
              <a:t> attestation de présence</a:t>
            </a:r>
          </a:p>
          <a:p>
            <a:r>
              <a:rPr lang="fr-FR" strike="sngStrike" baseline="0" dirty="0"/>
              <a:t>30</a:t>
            </a:r>
            <a:r>
              <a:rPr lang="fr-FR" baseline="0" dirty="0"/>
              <a:t>25 % à la fin après rapport final et attestation finale</a:t>
            </a:r>
            <a:endParaRPr lang="fr-FR" dirty="0"/>
          </a:p>
        </p:txBody>
      </p:sp>
      <p:sp>
        <p:nvSpPr>
          <p:cNvPr id="10" name="Espace réservé de la date 9"/>
          <p:cNvSpPr>
            <a:spLocks noGrp="1"/>
          </p:cNvSpPr>
          <p:nvPr>
            <p:ph type="dt" idx="10"/>
          </p:nvPr>
        </p:nvSpPr>
        <p:spPr/>
        <p:txBody>
          <a:bodyPr/>
          <a:lstStyle/>
          <a:p>
            <a:r>
              <a:rPr lang="fr-FR"/>
              <a:t>Octobre 2018</a:t>
            </a:r>
          </a:p>
        </p:txBody>
      </p:sp>
      <p:sp>
        <p:nvSpPr>
          <p:cNvPr id="11" name="Espace réservé de l'en-tête 10"/>
          <p:cNvSpPr>
            <a:spLocks noGrp="1"/>
          </p:cNvSpPr>
          <p:nvPr>
            <p:ph type="hdr" sz="quarter" idx="11"/>
          </p:nvPr>
        </p:nvSpPr>
        <p:spPr/>
        <p:txBody>
          <a:bodyPr/>
          <a:lstStyle/>
          <a:p>
            <a:r>
              <a:rPr lang="fr-FR"/>
              <a:t>ÉTUDES À L’ÉTRANGER : MOBILITES D'ETUDES</a:t>
            </a:r>
          </a:p>
        </p:txBody>
      </p:sp>
    </p:spTree>
    <p:extLst>
      <p:ext uri="{BB962C8B-B14F-4D97-AF65-F5344CB8AC3E}">
        <p14:creationId xmlns:p14="http://schemas.microsoft.com/office/powerpoint/2010/main" val="3406953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Tree>
    <p:extLst>
      <p:ext uri="{BB962C8B-B14F-4D97-AF65-F5344CB8AC3E}">
        <p14:creationId xmlns:p14="http://schemas.microsoft.com/office/powerpoint/2010/main" val="2606282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508F5BA7-4E49-4630-A248-9E3DBFC1A340}" type="datetime1">
              <a:rPr lang="fr-FR" smtClean="0"/>
              <a:t>11/10/2023</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fr-FR"/>
              <a:t>Service général des relations internationales | octobre 2021</a:t>
            </a:r>
          </a:p>
        </p:txBody>
      </p:sp>
      <p:sp>
        <p:nvSpPr>
          <p:cNvPr id="6" name="Espace réservé du numéro de diapositive 5"/>
          <p:cNvSpPr>
            <a:spLocks noGrp="1"/>
          </p:cNvSpPr>
          <p:nvPr>
            <p:ph type="sldNum" sz="quarter" idx="12"/>
          </p:nvPr>
        </p:nvSpPr>
        <p:spPr/>
        <p:txBody>
          <a:bodyPr/>
          <a:lstStyle>
            <a:lvl1pPr>
              <a:defRPr/>
            </a:lvl1pPr>
          </a:lstStyle>
          <a:p>
            <a:pPr>
              <a:defRPr/>
            </a:pPr>
            <a:fld id="{0089D4B0-DA3D-4EEB-ABF0-E501497B1AB3}" type="slidenum">
              <a:rPr lang="fr-FR"/>
              <a:pPr>
                <a:defRPr/>
              </a:pPr>
              <a:t>‹N°›</a:t>
            </a:fld>
            <a:endParaRPr lang="fr-FR"/>
          </a:p>
        </p:txBody>
      </p:sp>
    </p:spTree>
    <p:extLst>
      <p:ext uri="{BB962C8B-B14F-4D97-AF65-F5344CB8AC3E}">
        <p14:creationId xmlns:p14="http://schemas.microsoft.com/office/powerpoint/2010/main" val="4044984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152A7BD8-8F24-48EB-9361-6725783985F3}" type="datetime1">
              <a:rPr lang="fr-FR" smtClean="0"/>
              <a:t>11/10/2023</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fr-FR"/>
              <a:t>Service général des relations internationales | octobre 2021</a:t>
            </a:r>
          </a:p>
        </p:txBody>
      </p:sp>
      <p:sp>
        <p:nvSpPr>
          <p:cNvPr id="6" name="Espace réservé du numéro de diapositive 5"/>
          <p:cNvSpPr>
            <a:spLocks noGrp="1"/>
          </p:cNvSpPr>
          <p:nvPr>
            <p:ph type="sldNum" sz="quarter" idx="12"/>
          </p:nvPr>
        </p:nvSpPr>
        <p:spPr/>
        <p:txBody>
          <a:bodyPr/>
          <a:lstStyle>
            <a:lvl1pPr>
              <a:defRPr/>
            </a:lvl1pPr>
          </a:lstStyle>
          <a:p>
            <a:pPr>
              <a:defRPr/>
            </a:pPr>
            <a:fld id="{CBA1A84B-ED97-4E94-B4E1-1096F4E0D709}" type="slidenum">
              <a:rPr lang="fr-FR"/>
              <a:pPr>
                <a:defRPr/>
              </a:pPr>
              <a:t>‹N°›</a:t>
            </a:fld>
            <a:endParaRPr lang="fr-FR"/>
          </a:p>
        </p:txBody>
      </p:sp>
    </p:spTree>
    <p:extLst>
      <p:ext uri="{BB962C8B-B14F-4D97-AF65-F5344CB8AC3E}">
        <p14:creationId xmlns:p14="http://schemas.microsoft.com/office/powerpoint/2010/main" val="156597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DE5A715F-DEE8-4084-9F46-53AF6D40EE0F}" type="datetime1">
              <a:rPr lang="fr-FR" smtClean="0"/>
              <a:t>11/10/2023</a:t>
            </a:fld>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A6362702-71FD-478C-8ABB-00E2043F094D}" type="slidenum">
              <a:rPr lang="fr-FR"/>
              <a:pPr>
                <a:defRPr/>
              </a:pPr>
              <a:t>‹N°›</a:t>
            </a:fld>
            <a:endParaRPr lang="fr-FR"/>
          </a:p>
        </p:txBody>
      </p:sp>
    </p:spTree>
    <p:extLst>
      <p:ext uri="{BB962C8B-B14F-4D97-AF65-F5344CB8AC3E}">
        <p14:creationId xmlns:p14="http://schemas.microsoft.com/office/powerpoint/2010/main" val="284659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0ADA2A59-650E-4A11-B69B-330F252E967F}" type="datetime1">
              <a:rPr lang="fr-FR" smtClean="0"/>
              <a:t>11/10/2023</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fr-FR"/>
              <a:t>Service général des relations internationales | octobre 2021</a:t>
            </a:r>
          </a:p>
        </p:txBody>
      </p:sp>
      <p:sp>
        <p:nvSpPr>
          <p:cNvPr id="6" name="Espace réservé du numéro de diapositive 5"/>
          <p:cNvSpPr>
            <a:spLocks noGrp="1"/>
          </p:cNvSpPr>
          <p:nvPr>
            <p:ph type="sldNum" sz="quarter" idx="12"/>
          </p:nvPr>
        </p:nvSpPr>
        <p:spPr/>
        <p:txBody>
          <a:bodyPr/>
          <a:lstStyle>
            <a:lvl1pPr>
              <a:defRPr/>
            </a:lvl1pPr>
          </a:lstStyle>
          <a:p>
            <a:pPr>
              <a:defRPr/>
            </a:pPr>
            <a:fld id="{FCA8419B-D1D5-4EA7-85C7-8C4B73857266}" type="slidenum">
              <a:rPr lang="fr-FR"/>
              <a:pPr>
                <a:defRPr/>
              </a:pPr>
              <a:t>‹N°›</a:t>
            </a:fld>
            <a:endParaRPr lang="fr-FR"/>
          </a:p>
        </p:txBody>
      </p:sp>
    </p:spTree>
    <p:extLst>
      <p:ext uri="{BB962C8B-B14F-4D97-AF65-F5344CB8AC3E}">
        <p14:creationId xmlns:p14="http://schemas.microsoft.com/office/powerpoint/2010/main" val="1704333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p:cNvSpPr>
            <a:spLocks noGrp="1"/>
          </p:cNvSpPr>
          <p:nvPr>
            <p:ph type="dt" sz="half" idx="10"/>
          </p:nvPr>
        </p:nvSpPr>
        <p:spPr/>
        <p:txBody>
          <a:bodyPr/>
          <a:lstStyle>
            <a:lvl1pPr>
              <a:defRPr/>
            </a:lvl1pPr>
          </a:lstStyle>
          <a:p>
            <a:pPr>
              <a:defRPr/>
            </a:pPr>
            <a:fld id="{8126B774-1A54-4652-9A23-E6E3CFFB6180}" type="datetime1">
              <a:rPr lang="fr-FR" smtClean="0"/>
              <a:t>11/10/2023</a:t>
            </a:fld>
            <a:endParaRPr lang="fr-FR"/>
          </a:p>
        </p:txBody>
      </p:sp>
      <p:sp>
        <p:nvSpPr>
          <p:cNvPr id="6" name="Espace réservé du pied de page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fr-FR" dirty="0"/>
              <a:t>Service général des relations internationales | octobre 2022</a:t>
            </a:r>
          </a:p>
          <a:p>
            <a:pPr>
              <a:defRPr/>
            </a:pPr>
            <a:endParaRPr lang="fr-FR" dirty="0"/>
          </a:p>
        </p:txBody>
      </p:sp>
      <p:sp>
        <p:nvSpPr>
          <p:cNvPr id="7" name="Espace réservé du numéro de diapositive 5"/>
          <p:cNvSpPr>
            <a:spLocks noGrp="1"/>
          </p:cNvSpPr>
          <p:nvPr>
            <p:ph type="sldNum" sz="quarter" idx="12"/>
          </p:nvPr>
        </p:nvSpPr>
        <p:spPr/>
        <p:txBody>
          <a:bodyPr/>
          <a:lstStyle>
            <a:lvl1pPr>
              <a:defRPr/>
            </a:lvl1pPr>
          </a:lstStyle>
          <a:p>
            <a:pPr>
              <a:defRPr/>
            </a:pPr>
            <a:fld id="{3C54E2E1-A6B6-4F26-B06A-13DE15CFE18A}" type="slidenum">
              <a:rPr lang="fr-FR"/>
              <a:pPr>
                <a:defRPr/>
              </a:pPr>
              <a:t>‹N°›</a:t>
            </a:fld>
            <a:endParaRPr lang="fr-FR"/>
          </a:p>
        </p:txBody>
      </p:sp>
    </p:spTree>
    <p:extLst>
      <p:ext uri="{BB962C8B-B14F-4D97-AF65-F5344CB8AC3E}">
        <p14:creationId xmlns:p14="http://schemas.microsoft.com/office/powerpoint/2010/main" val="537683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p:cNvSpPr>
            <a:spLocks noGrp="1"/>
          </p:cNvSpPr>
          <p:nvPr>
            <p:ph type="dt" sz="half" idx="10"/>
          </p:nvPr>
        </p:nvSpPr>
        <p:spPr/>
        <p:txBody>
          <a:bodyPr/>
          <a:lstStyle>
            <a:lvl1pPr>
              <a:defRPr/>
            </a:lvl1pPr>
          </a:lstStyle>
          <a:p>
            <a:pPr>
              <a:defRPr/>
            </a:pPr>
            <a:fld id="{41F0E5C5-4563-4AA1-A4AF-80E4762328EC}" type="datetime1">
              <a:rPr lang="fr-FR" smtClean="0"/>
              <a:t>11/10/2023</a:t>
            </a:fld>
            <a:endParaRPr lang="fr-FR"/>
          </a:p>
        </p:txBody>
      </p:sp>
      <p:sp>
        <p:nvSpPr>
          <p:cNvPr id="8" name="Espace réservé du pied de page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fr-FR"/>
              <a:t>Service général des relations internationales | octobre 2021</a:t>
            </a:r>
          </a:p>
        </p:txBody>
      </p:sp>
      <p:sp>
        <p:nvSpPr>
          <p:cNvPr id="9" name="Espace réservé du numéro de diapositive 5"/>
          <p:cNvSpPr>
            <a:spLocks noGrp="1"/>
          </p:cNvSpPr>
          <p:nvPr>
            <p:ph type="sldNum" sz="quarter" idx="12"/>
          </p:nvPr>
        </p:nvSpPr>
        <p:spPr/>
        <p:txBody>
          <a:bodyPr/>
          <a:lstStyle>
            <a:lvl1pPr>
              <a:defRPr/>
            </a:lvl1pPr>
          </a:lstStyle>
          <a:p>
            <a:pPr>
              <a:defRPr/>
            </a:pPr>
            <a:fld id="{446DEB09-07B6-4256-B353-8645FE8826AD}" type="slidenum">
              <a:rPr lang="fr-FR"/>
              <a:pPr>
                <a:defRPr/>
              </a:pPr>
              <a:t>‹N°›</a:t>
            </a:fld>
            <a:endParaRPr lang="fr-FR"/>
          </a:p>
        </p:txBody>
      </p:sp>
    </p:spTree>
    <p:extLst>
      <p:ext uri="{BB962C8B-B14F-4D97-AF65-F5344CB8AC3E}">
        <p14:creationId xmlns:p14="http://schemas.microsoft.com/office/powerpoint/2010/main" val="3378323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3"/>
          <p:cNvSpPr>
            <a:spLocks noGrp="1"/>
          </p:cNvSpPr>
          <p:nvPr>
            <p:ph type="dt" sz="half" idx="10"/>
          </p:nvPr>
        </p:nvSpPr>
        <p:spPr/>
        <p:txBody>
          <a:bodyPr/>
          <a:lstStyle>
            <a:lvl1pPr>
              <a:defRPr/>
            </a:lvl1pPr>
          </a:lstStyle>
          <a:p>
            <a:pPr>
              <a:defRPr/>
            </a:pPr>
            <a:fld id="{026F5B47-44DA-499C-A4BB-93A17B4F239E}" type="datetime1">
              <a:rPr lang="fr-FR" smtClean="0"/>
              <a:t>11/10/2023</a:t>
            </a:fld>
            <a:endParaRPr lang="fr-FR"/>
          </a:p>
        </p:txBody>
      </p:sp>
      <p:sp>
        <p:nvSpPr>
          <p:cNvPr id="4" name="Espace réservé du pied de page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fr-FR"/>
              <a:t>Service général des relations internationales | octobre 2021</a:t>
            </a:r>
          </a:p>
        </p:txBody>
      </p:sp>
      <p:sp>
        <p:nvSpPr>
          <p:cNvPr id="5" name="Espace réservé du numéro de diapositive 5"/>
          <p:cNvSpPr>
            <a:spLocks noGrp="1"/>
          </p:cNvSpPr>
          <p:nvPr>
            <p:ph type="sldNum" sz="quarter" idx="12"/>
          </p:nvPr>
        </p:nvSpPr>
        <p:spPr/>
        <p:txBody>
          <a:bodyPr/>
          <a:lstStyle>
            <a:lvl1pPr>
              <a:defRPr/>
            </a:lvl1pPr>
          </a:lstStyle>
          <a:p>
            <a:pPr>
              <a:defRPr/>
            </a:pPr>
            <a:fld id="{F344293A-D3EC-40C4-86BF-28980BB689AF}" type="slidenum">
              <a:rPr lang="fr-FR"/>
              <a:pPr>
                <a:defRPr/>
              </a:pPr>
              <a:t>‹N°›</a:t>
            </a:fld>
            <a:endParaRPr lang="fr-FR"/>
          </a:p>
        </p:txBody>
      </p:sp>
    </p:spTree>
    <p:extLst>
      <p:ext uri="{BB962C8B-B14F-4D97-AF65-F5344CB8AC3E}">
        <p14:creationId xmlns:p14="http://schemas.microsoft.com/office/powerpoint/2010/main" val="2728631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38C9C3D5-D862-4B72-A5F1-C7A85438D510}" type="datetime1">
              <a:rPr lang="fr-FR" smtClean="0"/>
              <a:t>11/10/2023</a:t>
            </a:fld>
            <a:endParaRPr lang="fr-FR"/>
          </a:p>
        </p:txBody>
      </p:sp>
      <p:sp>
        <p:nvSpPr>
          <p:cNvPr id="3" name="Espace réservé du pied de page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fr-FR"/>
              <a:t>Service général des relations internationales | octobre 2021</a:t>
            </a:r>
          </a:p>
        </p:txBody>
      </p:sp>
      <p:sp>
        <p:nvSpPr>
          <p:cNvPr id="4" name="Espace réservé du numéro de diapositive 5"/>
          <p:cNvSpPr>
            <a:spLocks noGrp="1"/>
          </p:cNvSpPr>
          <p:nvPr>
            <p:ph type="sldNum" sz="quarter" idx="12"/>
          </p:nvPr>
        </p:nvSpPr>
        <p:spPr/>
        <p:txBody>
          <a:bodyPr/>
          <a:lstStyle>
            <a:lvl1pPr>
              <a:defRPr/>
            </a:lvl1pPr>
          </a:lstStyle>
          <a:p>
            <a:pPr>
              <a:defRPr/>
            </a:pPr>
            <a:fld id="{A0B569B1-C8FD-446A-965C-195903FCD589}" type="slidenum">
              <a:rPr lang="fr-FR"/>
              <a:pPr>
                <a:defRPr/>
              </a:pPr>
              <a:t>‹N°›</a:t>
            </a:fld>
            <a:endParaRPr lang="fr-FR"/>
          </a:p>
        </p:txBody>
      </p:sp>
    </p:spTree>
    <p:extLst>
      <p:ext uri="{BB962C8B-B14F-4D97-AF65-F5344CB8AC3E}">
        <p14:creationId xmlns:p14="http://schemas.microsoft.com/office/powerpoint/2010/main" val="1864649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47ADE2B6-A199-4262-AC07-F9452974D90C}" type="datetime1">
              <a:rPr lang="fr-FR" smtClean="0"/>
              <a:t>11/10/2023</a:t>
            </a:fld>
            <a:endParaRPr lang="fr-FR"/>
          </a:p>
        </p:txBody>
      </p:sp>
      <p:sp>
        <p:nvSpPr>
          <p:cNvPr id="6" name="Espace réservé du pied de page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fr-FR"/>
              <a:t>Service général des relations internationales | octobre 2021</a:t>
            </a:r>
          </a:p>
        </p:txBody>
      </p:sp>
      <p:sp>
        <p:nvSpPr>
          <p:cNvPr id="7" name="Espace réservé du numéro de diapositive 5"/>
          <p:cNvSpPr>
            <a:spLocks noGrp="1"/>
          </p:cNvSpPr>
          <p:nvPr>
            <p:ph type="sldNum" sz="quarter" idx="12"/>
          </p:nvPr>
        </p:nvSpPr>
        <p:spPr/>
        <p:txBody>
          <a:bodyPr/>
          <a:lstStyle>
            <a:lvl1pPr>
              <a:defRPr/>
            </a:lvl1pPr>
          </a:lstStyle>
          <a:p>
            <a:pPr>
              <a:defRPr/>
            </a:pPr>
            <a:fld id="{C3EBAEDD-7F61-47AD-AFA0-685A03823998}" type="slidenum">
              <a:rPr lang="fr-FR"/>
              <a:pPr>
                <a:defRPr/>
              </a:pPr>
              <a:t>‹N°›</a:t>
            </a:fld>
            <a:endParaRPr lang="fr-FR"/>
          </a:p>
        </p:txBody>
      </p:sp>
    </p:spTree>
    <p:extLst>
      <p:ext uri="{BB962C8B-B14F-4D97-AF65-F5344CB8AC3E}">
        <p14:creationId xmlns:p14="http://schemas.microsoft.com/office/powerpoint/2010/main" val="3875077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87F7339F-5B88-4429-BBE2-085C03191BBF}" type="datetime1">
              <a:rPr lang="fr-FR" smtClean="0"/>
              <a:t>11/10/2023</a:t>
            </a:fld>
            <a:endParaRPr lang="fr-FR"/>
          </a:p>
        </p:txBody>
      </p:sp>
      <p:sp>
        <p:nvSpPr>
          <p:cNvPr id="6" name="Espace réservé du pied de page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fr-FR"/>
              <a:t>Service général des relations internationales | octobre 2021</a:t>
            </a:r>
          </a:p>
        </p:txBody>
      </p:sp>
      <p:sp>
        <p:nvSpPr>
          <p:cNvPr id="7" name="Espace réservé du numéro de diapositive 5"/>
          <p:cNvSpPr>
            <a:spLocks noGrp="1"/>
          </p:cNvSpPr>
          <p:nvPr>
            <p:ph type="sldNum" sz="quarter" idx="12"/>
          </p:nvPr>
        </p:nvSpPr>
        <p:spPr/>
        <p:txBody>
          <a:bodyPr/>
          <a:lstStyle>
            <a:lvl1pPr>
              <a:defRPr/>
            </a:lvl1pPr>
          </a:lstStyle>
          <a:p>
            <a:pPr>
              <a:defRPr/>
            </a:pPr>
            <a:fld id="{2AB918D7-FCA1-400B-8588-80133EE2BAB1}" type="slidenum">
              <a:rPr lang="fr-FR"/>
              <a:pPr>
                <a:defRPr/>
              </a:pPr>
              <a:t>‹N°›</a:t>
            </a:fld>
            <a:endParaRPr lang="fr-FR"/>
          </a:p>
        </p:txBody>
      </p:sp>
    </p:spTree>
    <p:extLst>
      <p:ext uri="{BB962C8B-B14F-4D97-AF65-F5344CB8AC3E}">
        <p14:creationId xmlns:p14="http://schemas.microsoft.com/office/powerpoint/2010/main" val="3037074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050"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2051"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29118F56-CAE9-4E77-85A2-4F72EC9ACA8E}" type="datetime1">
              <a:rPr lang="fr-FR" smtClean="0"/>
              <a:t>11/10/2023</a:t>
            </a:fld>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E3C03DE-8CD6-4E7F-86D4-7481DC92F826}" type="slidenum">
              <a:rPr lang="fr-FR"/>
              <a:pPr>
                <a:defRPr/>
              </a:pPr>
              <a:t>‹N°›</a:t>
            </a:fld>
            <a:endParaRPr lang="fr-FR"/>
          </a:p>
        </p:txBody>
      </p:sp>
      <p:sp>
        <p:nvSpPr>
          <p:cNvPr id="7" name="ZoneTexte 6"/>
          <p:cNvSpPr txBox="1"/>
          <p:nvPr userDrawn="1"/>
        </p:nvSpPr>
        <p:spPr>
          <a:xfrm>
            <a:off x="2051720" y="6308725"/>
            <a:ext cx="6120680" cy="276999"/>
          </a:xfrm>
          <a:prstGeom prst="rect">
            <a:avLst/>
          </a:prstGeom>
          <a:noFill/>
        </p:spPr>
        <p:txBody>
          <a:bodyPr wrap="square" rtlCol="0" anchor="b">
            <a:spAutoFit/>
          </a:bodyPr>
          <a:lstStyle/>
          <a:p>
            <a:r>
              <a:rPr lang="fr-FR" sz="1200" dirty="0">
                <a:solidFill>
                  <a:srgbClr val="EE7021"/>
                </a:solidFill>
                <a:latin typeface="Century Gothic" pitchFamily="34" charset="0"/>
              </a:rPr>
              <a:t>Service général des relations internationales | octobre 2022</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moodle.univ-lyon3.fr/course/view.php?id=19267"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mailto:bourses.internationales@univ-lyon3.fr"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mailto:bourses-internationales@univ-lyon3.fr"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net3.univ-lyon3.fr/mieux-connaitre-ma-destination--1076869.kjsp?RH=1258982185268"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hyperlink" Target="https://www.univ-lyon3.fr/estimer-votre-budget"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diplomatie.gouv.fr/fr/conseils-aux-voyageurs/informations-pratiques/risques/risques-sanitaires/article/coronaviru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ZoneTexte 2"/>
          <p:cNvSpPr txBox="1"/>
          <p:nvPr/>
        </p:nvSpPr>
        <p:spPr>
          <a:xfrm>
            <a:off x="2375756" y="1988840"/>
            <a:ext cx="5760640" cy="3108543"/>
          </a:xfrm>
          <a:prstGeom prst="rect">
            <a:avLst/>
          </a:prstGeom>
          <a:noFill/>
        </p:spPr>
        <p:txBody>
          <a:bodyPr wrap="square" rtlCol="0">
            <a:spAutoFit/>
          </a:bodyPr>
          <a:lstStyle/>
          <a:p>
            <a:r>
              <a:rPr lang="fr-FR" sz="5400" b="1" dirty="0">
                <a:solidFill>
                  <a:schemeClr val="accent6">
                    <a:lumMod val="75000"/>
                  </a:schemeClr>
                </a:solidFill>
                <a:latin typeface="Century Gothic" pitchFamily="34" charset="0"/>
              </a:rPr>
              <a:t>INTERNATIONAL DAYS 2023</a:t>
            </a:r>
          </a:p>
          <a:p>
            <a:r>
              <a:rPr lang="fr-FR" sz="4400" dirty="0">
                <a:solidFill>
                  <a:schemeClr val="accent6">
                    <a:lumMod val="75000"/>
                  </a:schemeClr>
                </a:solidFill>
                <a:latin typeface="Century Gothic" pitchFamily="34" charset="0"/>
              </a:rPr>
              <a:t>Du 9 au 20 octobre</a:t>
            </a:r>
          </a:p>
          <a:p>
            <a:endParaRPr lang="fr-FR" sz="4400" dirty="0">
              <a:solidFill>
                <a:srgbClr val="807A77"/>
              </a:solidFill>
              <a:latin typeface="Century Gothic" pitchFamily="34" charset="0"/>
            </a:endParaRPr>
          </a:p>
        </p:txBody>
      </p:sp>
      <p:sp>
        <p:nvSpPr>
          <p:cNvPr id="5" name="Espace réservé du numéro de diapositive 4"/>
          <p:cNvSpPr>
            <a:spLocks noGrp="1"/>
          </p:cNvSpPr>
          <p:nvPr>
            <p:ph type="sldNum" sz="quarter" idx="12"/>
          </p:nvPr>
        </p:nvSpPr>
        <p:spPr/>
        <p:txBody>
          <a:bodyPr/>
          <a:lstStyle/>
          <a:p>
            <a:pPr>
              <a:defRPr/>
            </a:pPr>
            <a:fld id="{B21CC471-CD9D-41A7-9808-8253566333F2}" type="slidenum">
              <a:rPr lang="fr-FR" smtClean="0"/>
              <a:pPr>
                <a:defRPr/>
              </a:pPr>
              <a:t>1</a:t>
            </a:fld>
            <a:endParaRPr lang="fr-FR"/>
          </a:p>
        </p:txBody>
      </p:sp>
    </p:spTree>
    <p:extLst>
      <p:ext uri="{BB962C8B-B14F-4D97-AF65-F5344CB8AC3E}">
        <p14:creationId xmlns:p14="http://schemas.microsoft.com/office/powerpoint/2010/main" val="5619683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id="{7EC3C2B2-DC42-48A9-9AEC-B596D24119E3}"/>
              </a:ext>
            </a:extLst>
          </p:cNvPr>
          <p:cNvPicPr>
            <a:picLocks noChangeAspect="1"/>
          </p:cNvPicPr>
          <p:nvPr/>
        </p:nvPicPr>
        <p:blipFill>
          <a:blip r:embed="rId3"/>
          <a:stretch>
            <a:fillRect/>
          </a:stretch>
        </p:blipFill>
        <p:spPr>
          <a:xfrm>
            <a:off x="3459007" y="2083988"/>
            <a:ext cx="5236303" cy="3790248"/>
          </a:xfrm>
          <a:prstGeom prst="rect">
            <a:avLst/>
          </a:prstGeom>
        </p:spPr>
      </p:pic>
      <p:sp>
        <p:nvSpPr>
          <p:cNvPr id="7" name="ZoneTexte 12"/>
          <p:cNvSpPr txBox="1">
            <a:spLocks noChangeArrowheads="1"/>
          </p:cNvSpPr>
          <p:nvPr/>
        </p:nvSpPr>
        <p:spPr bwMode="auto">
          <a:xfrm>
            <a:off x="319412" y="1439397"/>
            <a:ext cx="684487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sz="2800" b="1" dirty="0">
                <a:solidFill>
                  <a:schemeClr val="tx2">
                    <a:lumMod val="60000"/>
                    <a:lumOff val="40000"/>
                  </a:schemeClr>
                </a:solidFill>
                <a:latin typeface="Century Gothic" pitchFamily="34" charset="0"/>
              </a:rPr>
              <a:t>1. Bourse d’études ERASMUS+</a:t>
            </a:r>
          </a:p>
        </p:txBody>
      </p:sp>
      <p:sp>
        <p:nvSpPr>
          <p:cNvPr id="8" name="ZoneTexte 7"/>
          <p:cNvSpPr txBox="1"/>
          <p:nvPr/>
        </p:nvSpPr>
        <p:spPr>
          <a:xfrm>
            <a:off x="611560" y="671695"/>
            <a:ext cx="6696744" cy="646331"/>
          </a:xfrm>
          <a:prstGeom prst="rect">
            <a:avLst/>
          </a:prstGeom>
          <a:noFill/>
        </p:spPr>
        <p:txBody>
          <a:bodyPr wrap="square" rtlCol="0">
            <a:spAutoFit/>
          </a:bodyPr>
          <a:lstStyle/>
          <a:p>
            <a:r>
              <a:rPr lang="fr-FR" sz="3600" b="1" dirty="0">
                <a:solidFill>
                  <a:srgbClr val="EE7021"/>
                </a:solidFill>
                <a:latin typeface="Century Gothic" pitchFamily="34" charset="0"/>
              </a:rPr>
              <a:t>PRÉSENTATION DES BOURSES </a:t>
            </a:r>
          </a:p>
        </p:txBody>
      </p:sp>
      <p:sp>
        <p:nvSpPr>
          <p:cNvPr id="9" name="ZoneTexte 8"/>
          <p:cNvSpPr txBox="1"/>
          <p:nvPr/>
        </p:nvSpPr>
        <p:spPr>
          <a:xfrm>
            <a:off x="1475765" y="372397"/>
            <a:ext cx="5400600" cy="261610"/>
          </a:xfrm>
          <a:prstGeom prst="rect">
            <a:avLst/>
          </a:prstGeom>
          <a:noFill/>
        </p:spPr>
        <p:txBody>
          <a:bodyPr wrap="square" rtlCol="0">
            <a:spAutoFit/>
          </a:bodyPr>
          <a:lstStyle/>
          <a:p>
            <a:r>
              <a:rPr lang="fr-FR" sz="1100" b="1" dirty="0">
                <a:solidFill>
                  <a:srgbClr val="252320"/>
                </a:solidFill>
                <a:latin typeface="Century Gothic" pitchFamily="34" charset="0"/>
              </a:rPr>
              <a:t>BOURSES DE MOBILITÉ | STAGES</a:t>
            </a:r>
            <a:endParaRPr lang="fr-FR" sz="1100" dirty="0">
              <a:solidFill>
                <a:srgbClr val="252320"/>
              </a:solidFill>
              <a:latin typeface="Century Gothic" pitchFamily="34" charset="0"/>
            </a:endParaRPr>
          </a:p>
        </p:txBody>
      </p:sp>
      <p:pic>
        <p:nvPicPr>
          <p:cNvPr id="4" name="Imag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0351" y="20422"/>
            <a:ext cx="2116065" cy="703950"/>
          </a:xfrm>
          <a:prstGeom prst="rect">
            <a:avLst/>
          </a:prstGeom>
        </p:spPr>
      </p:pic>
      <p:sp>
        <p:nvSpPr>
          <p:cNvPr id="2" name="Espace réservé du numéro de diapositive 1"/>
          <p:cNvSpPr>
            <a:spLocks noGrp="1"/>
          </p:cNvSpPr>
          <p:nvPr>
            <p:ph type="sldNum" sz="quarter" idx="12"/>
          </p:nvPr>
        </p:nvSpPr>
        <p:spPr/>
        <p:txBody>
          <a:bodyPr/>
          <a:lstStyle/>
          <a:p>
            <a:pPr>
              <a:defRPr/>
            </a:pPr>
            <a:fld id="{A6362702-71FD-478C-8ABB-00E2043F094D}" type="slidenum">
              <a:rPr lang="fr-FR" smtClean="0"/>
              <a:pPr>
                <a:defRPr/>
              </a:pPr>
              <a:t>10</a:t>
            </a:fld>
            <a:endParaRPr lang="fr-FR"/>
          </a:p>
        </p:txBody>
      </p:sp>
      <p:sp>
        <p:nvSpPr>
          <p:cNvPr id="13" name="Rectangle 12"/>
          <p:cNvSpPr/>
          <p:nvPr/>
        </p:nvSpPr>
        <p:spPr>
          <a:xfrm>
            <a:off x="251520" y="2083988"/>
            <a:ext cx="3072669" cy="23083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fr-FR" dirty="0">
                <a:latin typeface="Century Gothic" panose="020B0502020202020204" pitchFamily="34" charset="0"/>
              </a:rPr>
              <a:t>+ les pays participant au programme :  </a:t>
            </a:r>
          </a:p>
          <a:p>
            <a:pPr marL="285750" indent="-285750">
              <a:buFont typeface="Arial" panose="020B0604020202020204" pitchFamily="34" charset="0"/>
              <a:buChar char="•"/>
            </a:pPr>
            <a:r>
              <a:rPr lang="fr-FR" dirty="0">
                <a:latin typeface="Century Gothic" panose="020B0502020202020204" pitchFamily="34" charset="0"/>
              </a:rPr>
              <a:t>Macédoine du Nord Islande</a:t>
            </a:r>
          </a:p>
          <a:p>
            <a:pPr marL="285750" indent="-285750">
              <a:buFont typeface="Arial" panose="020B0604020202020204" pitchFamily="34" charset="0"/>
              <a:buChar char="•"/>
            </a:pPr>
            <a:r>
              <a:rPr lang="fr-FR" dirty="0">
                <a:latin typeface="Century Gothic" panose="020B0502020202020204" pitchFamily="34" charset="0"/>
              </a:rPr>
              <a:t>Liechtenstein</a:t>
            </a:r>
          </a:p>
          <a:p>
            <a:pPr marL="285750" indent="-285750">
              <a:buFont typeface="Arial" panose="020B0604020202020204" pitchFamily="34" charset="0"/>
              <a:buChar char="•"/>
            </a:pPr>
            <a:r>
              <a:rPr lang="fr-FR" dirty="0">
                <a:latin typeface="Century Gothic" panose="020B0502020202020204" pitchFamily="34" charset="0"/>
              </a:rPr>
              <a:t>Norvège</a:t>
            </a:r>
          </a:p>
          <a:p>
            <a:pPr marL="285750" indent="-285750">
              <a:buFont typeface="Arial" panose="020B0604020202020204" pitchFamily="34" charset="0"/>
              <a:buChar char="•"/>
            </a:pPr>
            <a:r>
              <a:rPr lang="fr-FR" dirty="0">
                <a:latin typeface="Century Gothic" panose="020B0502020202020204" pitchFamily="34" charset="0"/>
              </a:rPr>
              <a:t>Serbie</a:t>
            </a:r>
          </a:p>
          <a:p>
            <a:pPr marL="285750" indent="-285750">
              <a:buFont typeface="Arial" panose="020B0604020202020204" pitchFamily="34" charset="0"/>
              <a:buChar char="•"/>
            </a:pPr>
            <a:r>
              <a:rPr lang="fr-FR" dirty="0">
                <a:latin typeface="Century Gothic" panose="020B0502020202020204" pitchFamily="34" charset="0"/>
              </a:rPr>
              <a:t>Turquie</a:t>
            </a:r>
          </a:p>
        </p:txBody>
      </p:sp>
      <p:sp>
        <p:nvSpPr>
          <p:cNvPr id="16" name="Flèche droite rayée 15"/>
          <p:cNvSpPr/>
          <p:nvPr/>
        </p:nvSpPr>
        <p:spPr>
          <a:xfrm>
            <a:off x="2810861" y="3748951"/>
            <a:ext cx="1224136" cy="313957"/>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211366E6-5861-4312-AE62-06A40E80DE29}"/>
              </a:ext>
            </a:extLst>
          </p:cNvPr>
          <p:cNvSpPr txBox="1"/>
          <p:nvPr/>
        </p:nvSpPr>
        <p:spPr>
          <a:xfrm>
            <a:off x="5508104" y="6352143"/>
            <a:ext cx="1872208" cy="369332"/>
          </a:xfrm>
          <a:prstGeom prst="rect">
            <a:avLst/>
          </a:prstGeom>
          <a:solidFill>
            <a:schemeClr val="bg1"/>
          </a:solidFill>
        </p:spPr>
        <p:txBody>
          <a:bodyPr wrap="square" rtlCol="0">
            <a:spAutoFit/>
          </a:bodyPr>
          <a:lstStyle/>
          <a:p>
            <a:r>
              <a:rPr lang="fr-FR" dirty="0">
                <a:solidFill>
                  <a:srgbClr val="EE7021"/>
                </a:solidFill>
              </a:rPr>
              <a:t>Octobre 2023</a:t>
            </a:r>
          </a:p>
        </p:txBody>
      </p:sp>
    </p:spTree>
    <p:extLst>
      <p:ext uri="{BB962C8B-B14F-4D97-AF65-F5344CB8AC3E}">
        <p14:creationId xmlns:p14="http://schemas.microsoft.com/office/powerpoint/2010/main" val="590924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id="{7EC3C2B2-DC42-48A9-9AEC-B596D24119E3}"/>
              </a:ext>
            </a:extLst>
          </p:cNvPr>
          <p:cNvPicPr>
            <a:picLocks noChangeAspect="1"/>
          </p:cNvPicPr>
          <p:nvPr/>
        </p:nvPicPr>
        <p:blipFill>
          <a:blip r:embed="rId3"/>
          <a:stretch>
            <a:fillRect/>
          </a:stretch>
        </p:blipFill>
        <p:spPr>
          <a:xfrm>
            <a:off x="3459007" y="2083988"/>
            <a:ext cx="5236303" cy="3790248"/>
          </a:xfrm>
          <a:prstGeom prst="rect">
            <a:avLst/>
          </a:prstGeom>
        </p:spPr>
      </p:pic>
      <p:sp>
        <p:nvSpPr>
          <p:cNvPr id="7" name="ZoneTexte 12"/>
          <p:cNvSpPr txBox="1">
            <a:spLocks noChangeArrowheads="1"/>
          </p:cNvSpPr>
          <p:nvPr/>
        </p:nvSpPr>
        <p:spPr bwMode="auto">
          <a:xfrm>
            <a:off x="319412" y="1439397"/>
            <a:ext cx="684487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sz="2800" b="1" dirty="0">
                <a:solidFill>
                  <a:schemeClr val="tx2">
                    <a:lumMod val="60000"/>
                    <a:lumOff val="40000"/>
                  </a:schemeClr>
                </a:solidFill>
                <a:latin typeface="Century Gothic" pitchFamily="34" charset="0"/>
              </a:rPr>
              <a:t>1. Bourse d’études ERASMUS+</a:t>
            </a:r>
          </a:p>
        </p:txBody>
      </p:sp>
      <p:sp>
        <p:nvSpPr>
          <p:cNvPr id="8" name="ZoneTexte 7"/>
          <p:cNvSpPr txBox="1"/>
          <p:nvPr/>
        </p:nvSpPr>
        <p:spPr>
          <a:xfrm>
            <a:off x="611560" y="671695"/>
            <a:ext cx="6696744" cy="646331"/>
          </a:xfrm>
          <a:prstGeom prst="rect">
            <a:avLst/>
          </a:prstGeom>
          <a:noFill/>
        </p:spPr>
        <p:txBody>
          <a:bodyPr wrap="square" rtlCol="0">
            <a:spAutoFit/>
          </a:bodyPr>
          <a:lstStyle/>
          <a:p>
            <a:r>
              <a:rPr lang="fr-FR" sz="3600" b="1" dirty="0">
                <a:solidFill>
                  <a:srgbClr val="EE7021"/>
                </a:solidFill>
                <a:latin typeface="Century Gothic" pitchFamily="34" charset="0"/>
              </a:rPr>
              <a:t>PRÉSENTATION DES BOURSES </a:t>
            </a:r>
          </a:p>
        </p:txBody>
      </p:sp>
      <p:sp>
        <p:nvSpPr>
          <p:cNvPr id="9" name="ZoneTexte 8"/>
          <p:cNvSpPr txBox="1"/>
          <p:nvPr/>
        </p:nvSpPr>
        <p:spPr>
          <a:xfrm>
            <a:off x="1475765" y="372397"/>
            <a:ext cx="5400600" cy="261610"/>
          </a:xfrm>
          <a:prstGeom prst="rect">
            <a:avLst/>
          </a:prstGeom>
          <a:noFill/>
        </p:spPr>
        <p:txBody>
          <a:bodyPr wrap="square" rtlCol="0">
            <a:spAutoFit/>
          </a:bodyPr>
          <a:lstStyle/>
          <a:p>
            <a:r>
              <a:rPr lang="fr-FR" sz="1100" b="1" dirty="0">
                <a:solidFill>
                  <a:srgbClr val="252320"/>
                </a:solidFill>
                <a:latin typeface="Century Gothic" pitchFamily="34" charset="0"/>
              </a:rPr>
              <a:t>BOURSES DE MOBILITÉ | STAGES</a:t>
            </a:r>
            <a:endParaRPr lang="fr-FR" sz="1100" dirty="0">
              <a:solidFill>
                <a:srgbClr val="252320"/>
              </a:solidFill>
              <a:latin typeface="Century Gothic" pitchFamily="34" charset="0"/>
            </a:endParaRPr>
          </a:p>
        </p:txBody>
      </p:sp>
      <p:pic>
        <p:nvPicPr>
          <p:cNvPr id="4" name="Imag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0351" y="20422"/>
            <a:ext cx="2116065" cy="703950"/>
          </a:xfrm>
          <a:prstGeom prst="rect">
            <a:avLst/>
          </a:prstGeom>
        </p:spPr>
      </p:pic>
      <p:sp>
        <p:nvSpPr>
          <p:cNvPr id="2" name="Espace réservé du numéro de diapositive 1"/>
          <p:cNvSpPr>
            <a:spLocks noGrp="1"/>
          </p:cNvSpPr>
          <p:nvPr>
            <p:ph type="sldNum" sz="quarter" idx="12"/>
          </p:nvPr>
        </p:nvSpPr>
        <p:spPr/>
        <p:txBody>
          <a:bodyPr/>
          <a:lstStyle/>
          <a:p>
            <a:pPr>
              <a:defRPr/>
            </a:pPr>
            <a:fld id="{A6362702-71FD-478C-8ABB-00E2043F094D}" type="slidenum">
              <a:rPr lang="fr-FR" smtClean="0"/>
              <a:pPr>
                <a:defRPr/>
              </a:pPr>
              <a:t>11</a:t>
            </a:fld>
            <a:endParaRPr lang="fr-FR"/>
          </a:p>
        </p:txBody>
      </p:sp>
      <p:sp>
        <p:nvSpPr>
          <p:cNvPr id="10" name="ZoneTexte 9">
            <a:extLst>
              <a:ext uri="{FF2B5EF4-FFF2-40B4-BE49-F238E27FC236}">
                <a16:creationId xmlns:a16="http://schemas.microsoft.com/office/drawing/2014/main" id="{211366E6-5861-4312-AE62-06A40E80DE29}"/>
              </a:ext>
            </a:extLst>
          </p:cNvPr>
          <p:cNvSpPr txBox="1"/>
          <p:nvPr/>
        </p:nvSpPr>
        <p:spPr>
          <a:xfrm>
            <a:off x="5508104" y="6352143"/>
            <a:ext cx="1872208" cy="369332"/>
          </a:xfrm>
          <a:prstGeom prst="rect">
            <a:avLst/>
          </a:prstGeom>
          <a:solidFill>
            <a:schemeClr val="bg1"/>
          </a:solidFill>
        </p:spPr>
        <p:txBody>
          <a:bodyPr wrap="square" rtlCol="0">
            <a:spAutoFit/>
          </a:bodyPr>
          <a:lstStyle/>
          <a:p>
            <a:r>
              <a:rPr lang="fr-FR" dirty="0">
                <a:solidFill>
                  <a:srgbClr val="EE7021"/>
                </a:solidFill>
              </a:rPr>
              <a:t>Octobre 2023</a:t>
            </a:r>
          </a:p>
        </p:txBody>
      </p:sp>
      <p:sp>
        <p:nvSpPr>
          <p:cNvPr id="3" name="ZoneTexte 2">
            <a:extLst>
              <a:ext uri="{FF2B5EF4-FFF2-40B4-BE49-F238E27FC236}">
                <a16:creationId xmlns:a16="http://schemas.microsoft.com/office/drawing/2014/main" id="{08C4AC05-B3CD-4D11-B185-D8B9B25BF3EB}"/>
              </a:ext>
            </a:extLst>
          </p:cNvPr>
          <p:cNvSpPr txBox="1"/>
          <p:nvPr/>
        </p:nvSpPr>
        <p:spPr>
          <a:xfrm>
            <a:off x="251520" y="3288913"/>
            <a:ext cx="3087105" cy="25853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defPPr>
              <a:defRPr lang="fr-FR"/>
            </a:defPPr>
            <a:lvl1pPr>
              <a:defRPr>
                <a:solidFill>
                  <a:schemeClr val="lt1"/>
                </a:solidFill>
                <a:latin typeface="Century Gothic" panose="020B0502020202020204" pitchFamily="34" charset="0"/>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r>
              <a:rPr lang="fr-FR" dirty="0"/>
              <a:t>+ Pays tiers du programme Erasmus + de la Région 13 : </a:t>
            </a:r>
          </a:p>
          <a:p>
            <a:pPr marL="285750" indent="-285750">
              <a:buFont typeface="Arial" panose="020B0604020202020204" pitchFamily="34" charset="0"/>
              <a:buChar char="•"/>
            </a:pPr>
            <a:r>
              <a:rPr lang="fr-FR" dirty="0"/>
              <a:t>Andorre</a:t>
            </a:r>
          </a:p>
          <a:p>
            <a:pPr marL="285750" indent="-285750">
              <a:buFont typeface="Arial" panose="020B0604020202020204" pitchFamily="34" charset="0"/>
              <a:buChar char="•"/>
            </a:pPr>
            <a:r>
              <a:rPr lang="fr-FR" dirty="0"/>
              <a:t>Etat de la Cité du Vatican</a:t>
            </a:r>
          </a:p>
          <a:p>
            <a:pPr marL="285750" indent="-285750">
              <a:buFont typeface="Arial" panose="020B0604020202020204" pitchFamily="34" charset="0"/>
              <a:buChar char="•"/>
            </a:pPr>
            <a:r>
              <a:rPr lang="fr-FR" dirty="0"/>
              <a:t>Monaco</a:t>
            </a:r>
          </a:p>
          <a:p>
            <a:pPr marL="285750" indent="-285750">
              <a:buFont typeface="Arial" panose="020B0604020202020204" pitchFamily="34" charset="0"/>
              <a:buChar char="•"/>
            </a:pPr>
            <a:r>
              <a:rPr lang="fr-FR" dirty="0"/>
              <a:t>Saint-Marin (San Marino) </a:t>
            </a:r>
          </a:p>
        </p:txBody>
      </p:sp>
      <p:sp>
        <p:nvSpPr>
          <p:cNvPr id="16" name="Flèche droite rayée 15"/>
          <p:cNvSpPr/>
          <p:nvPr/>
        </p:nvSpPr>
        <p:spPr>
          <a:xfrm>
            <a:off x="2951929" y="4543822"/>
            <a:ext cx="1224136" cy="313957"/>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723044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12"/>
          <p:cNvSpPr txBox="1">
            <a:spLocks noChangeArrowheads="1"/>
          </p:cNvSpPr>
          <p:nvPr/>
        </p:nvSpPr>
        <p:spPr bwMode="auto">
          <a:xfrm>
            <a:off x="319412" y="1439397"/>
            <a:ext cx="684487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sz="2800" b="1" dirty="0">
                <a:solidFill>
                  <a:schemeClr val="tx2">
                    <a:lumMod val="60000"/>
                    <a:lumOff val="40000"/>
                  </a:schemeClr>
                </a:solidFill>
                <a:latin typeface="Century Gothic" pitchFamily="34" charset="0"/>
              </a:rPr>
              <a:t>1. Bourse d’études ERASMUS+</a:t>
            </a:r>
          </a:p>
        </p:txBody>
      </p:sp>
      <p:sp>
        <p:nvSpPr>
          <p:cNvPr id="8" name="ZoneTexte 7"/>
          <p:cNvSpPr txBox="1"/>
          <p:nvPr/>
        </p:nvSpPr>
        <p:spPr>
          <a:xfrm>
            <a:off x="611560" y="671695"/>
            <a:ext cx="6696744" cy="646331"/>
          </a:xfrm>
          <a:prstGeom prst="rect">
            <a:avLst/>
          </a:prstGeom>
          <a:noFill/>
        </p:spPr>
        <p:txBody>
          <a:bodyPr wrap="square" rtlCol="0">
            <a:spAutoFit/>
          </a:bodyPr>
          <a:lstStyle/>
          <a:p>
            <a:r>
              <a:rPr lang="fr-FR" sz="3600" b="1" dirty="0">
                <a:solidFill>
                  <a:srgbClr val="EE7021"/>
                </a:solidFill>
                <a:latin typeface="Century Gothic" pitchFamily="34" charset="0"/>
              </a:rPr>
              <a:t>PRÉSENTATION DES BOURSES </a:t>
            </a:r>
          </a:p>
        </p:txBody>
      </p:sp>
      <p:sp>
        <p:nvSpPr>
          <p:cNvPr id="9" name="ZoneTexte 8"/>
          <p:cNvSpPr txBox="1"/>
          <p:nvPr/>
        </p:nvSpPr>
        <p:spPr>
          <a:xfrm>
            <a:off x="1475765" y="372397"/>
            <a:ext cx="5400600" cy="261610"/>
          </a:xfrm>
          <a:prstGeom prst="rect">
            <a:avLst/>
          </a:prstGeom>
          <a:noFill/>
        </p:spPr>
        <p:txBody>
          <a:bodyPr wrap="square" rtlCol="0">
            <a:spAutoFit/>
          </a:bodyPr>
          <a:lstStyle/>
          <a:p>
            <a:r>
              <a:rPr lang="fr-FR" sz="1100" b="1" dirty="0">
                <a:solidFill>
                  <a:srgbClr val="252320"/>
                </a:solidFill>
                <a:latin typeface="Century Gothic" pitchFamily="34" charset="0"/>
              </a:rPr>
              <a:t>BOURSES DE MOBILITÉ |STAGES</a:t>
            </a:r>
            <a:endParaRPr lang="fr-FR" sz="1100" dirty="0">
              <a:solidFill>
                <a:srgbClr val="252320"/>
              </a:solidFill>
              <a:latin typeface="Century Gothic" pitchFamily="34" charset="0"/>
            </a:endParaRP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0351" y="20422"/>
            <a:ext cx="2116065" cy="703950"/>
          </a:xfrm>
          <a:prstGeom prst="rect">
            <a:avLst/>
          </a:prstGeom>
        </p:spPr>
      </p:pic>
      <p:sp>
        <p:nvSpPr>
          <p:cNvPr id="2" name="Espace réservé du numéro de diapositive 1"/>
          <p:cNvSpPr>
            <a:spLocks noGrp="1"/>
          </p:cNvSpPr>
          <p:nvPr>
            <p:ph type="sldNum" sz="quarter" idx="12"/>
          </p:nvPr>
        </p:nvSpPr>
        <p:spPr/>
        <p:txBody>
          <a:bodyPr/>
          <a:lstStyle/>
          <a:p>
            <a:pPr>
              <a:defRPr/>
            </a:pPr>
            <a:fld id="{A6362702-71FD-478C-8ABB-00E2043F094D}" type="slidenum">
              <a:rPr lang="fr-FR" smtClean="0"/>
              <a:pPr>
                <a:defRPr/>
              </a:pPr>
              <a:t>12</a:t>
            </a:fld>
            <a:endParaRPr lang="fr-FR"/>
          </a:p>
        </p:txBody>
      </p:sp>
      <p:pic>
        <p:nvPicPr>
          <p:cNvPr id="12" name="Image 11"/>
          <p:cNvPicPr>
            <a:picLocks noChangeAspect="1"/>
          </p:cNvPicPr>
          <p:nvPr/>
        </p:nvPicPr>
        <p:blipFill rotWithShape="1">
          <a:blip r:embed="rId4">
            <a:extLst>
              <a:ext uri="{28A0092B-C50C-407E-A947-70E740481C1C}">
                <a14:useLocalDpi xmlns:a14="http://schemas.microsoft.com/office/drawing/2010/main" val="0"/>
              </a:ext>
            </a:extLst>
          </a:blip>
          <a:srcRect l="-1" r="-77"/>
          <a:stretch/>
        </p:blipFill>
        <p:spPr>
          <a:xfrm>
            <a:off x="3422929" y="1914275"/>
            <a:ext cx="5505609" cy="3983310"/>
          </a:xfrm>
          <a:prstGeom prst="rect">
            <a:avLst/>
          </a:prstGeom>
        </p:spPr>
      </p:pic>
      <p:pic>
        <p:nvPicPr>
          <p:cNvPr id="14" name="Imag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15756" y="1914275"/>
            <a:ext cx="5536457" cy="4008692"/>
          </a:xfrm>
          <a:prstGeom prst="rect">
            <a:avLst/>
          </a:prstGeom>
        </p:spPr>
      </p:pic>
      <p:pic>
        <p:nvPicPr>
          <p:cNvPr id="3" name="Imag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53148" y="2048251"/>
            <a:ext cx="5650695" cy="4091407"/>
          </a:xfrm>
          <a:prstGeom prst="rect">
            <a:avLst/>
          </a:prstGeom>
        </p:spPr>
      </p:pic>
      <p:sp>
        <p:nvSpPr>
          <p:cNvPr id="5" name="ZoneTexte 4"/>
          <p:cNvSpPr txBox="1"/>
          <p:nvPr/>
        </p:nvSpPr>
        <p:spPr>
          <a:xfrm>
            <a:off x="251520" y="2348879"/>
            <a:ext cx="2753258" cy="212365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sz="2000" b="1" dirty="0" err="1">
                <a:latin typeface="Century Gothic" panose="020B0502020202020204" pitchFamily="34" charset="0"/>
              </a:rPr>
              <a:t>Brexit</a:t>
            </a:r>
            <a:r>
              <a:rPr lang="fr-FR" sz="1600" dirty="0">
                <a:latin typeface="Century Gothic" panose="020B0502020202020204" pitchFamily="34" charset="0"/>
              </a:rPr>
              <a:t> :</a:t>
            </a:r>
          </a:p>
          <a:p>
            <a:r>
              <a:rPr lang="fr-FR" sz="1600" dirty="0">
                <a:latin typeface="Century Gothic" panose="020B0502020202020204" pitchFamily="34" charset="0"/>
              </a:rPr>
              <a:t>Depuis septembre 2021 les étudiants sortants au </a:t>
            </a:r>
            <a:r>
              <a:rPr lang="fr-FR" sz="1600" b="1" dirty="0">
                <a:solidFill>
                  <a:schemeClr val="accent2"/>
                </a:solidFill>
                <a:latin typeface="Century Gothic" panose="020B0502020202020204" pitchFamily="34" charset="0"/>
              </a:rPr>
              <a:t>Royaume-Uni</a:t>
            </a:r>
            <a:r>
              <a:rPr lang="fr-FR" sz="1600" b="1" dirty="0">
                <a:solidFill>
                  <a:schemeClr val="accent1"/>
                </a:solidFill>
                <a:latin typeface="Century Gothic" panose="020B0502020202020204" pitchFamily="34" charset="0"/>
              </a:rPr>
              <a:t> </a:t>
            </a:r>
            <a:r>
              <a:rPr lang="fr-FR" sz="1600" dirty="0">
                <a:latin typeface="Century Gothic" panose="020B0502020202020204" pitchFamily="34" charset="0"/>
              </a:rPr>
              <a:t>ne peuvent plus bénéficier de la bourse Erasmus+, </a:t>
            </a:r>
            <a:r>
              <a:rPr lang="fr-FR" sz="1600" b="1" dirty="0">
                <a:latin typeface="Century Gothic" panose="020B0502020202020204" pitchFamily="34" charset="0"/>
              </a:rPr>
              <a:t>ils bénéficient de la bourse régionale</a:t>
            </a:r>
            <a:r>
              <a:rPr lang="fr-FR" sz="1600" dirty="0">
                <a:latin typeface="Century Gothic" panose="020B0502020202020204" pitchFamily="34" charset="0"/>
              </a:rPr>
              <a:t>.</a:t>
            </a:r>
          </a:p>
        </p:txBody>
      </p:sp>
      <p:sp>
        <p:nvSpPr>
          <p:cNvPr id="25" name="Arc 24"/>
          <p:cNvSpPr/>
          <p:nvPr/>
        </p:nvSpPr>
        <p:spPr>
          <a:xfrm rot="10134726" flipH="1">
            <a:off x="2589721" y="3985383"/>
            <a:ext cx="2304256" cy="991714"/>
          </a:xfrm>
          <a:prstGeom prst="arc">
            <a:avLst>
              <a:gd name="adj1" fmla="val 10682774"/>
              <a:gd name="adj2" fmla="val 0"/>
            </a:avLst>
          </a:prstGeom>
          <a:ln w="76200">
            <a:headEnd type="triangle" w="med" len="med"/>
            <a:tailEnd type="none" w="med" len="med"/>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fr-FR"/>
          </a:p>
        </p:txBody>
      </p:sp>
      <p:sp>
        <p:nvSpPr>
          <p:cNvPr id="13" name="ZoneTexte 12">
            <a:extLst>
              <a:ext uri="{FF2B5EF4-FFF2-40B4-BE49-F238E27FC236}">
                <a16:creationId xmlns:a16="http://schemas.microsoft.com/office/drawing/2014/main" id="{A063649E-9101-4EAB-8A29-ABF4EADF590F}"/>
              </a:ext>
            </a:extLst>
          </p:cNvPr>
          <p:cNvSpPr txBox="1"/>
          <p:nvPr/>
        </p:nvSpPr>
        <p:spPr>
          <a:xfrm>
            <a:off x="5508104" y="6352143"/>
            <a:ext cx="1872208" cy="369332"/>
          </a:xfrm>
          <a:prstGeom prst="rect">
            <a:avLst/>
          </a:prstGeom>
          <a:solidFill>
            <a:schemeClr val="bg1"/>
          </a:solidFill>
        </p:spPr>
        <p:txBody>
          <a:bodyPr wrap="square" rtlCol="0">
            <a:spAutoFit/>
          </a:bodyPr>
          <a:lstStyle/>
          <a:p>
            <a:r>
              <a:rPr lang="fr-FR" dirty="0">
                <a:solidFill>
                  <a:srgbClr val="EE7021"/>
                </a:solidFill>
              </a:rPr>
              <a:t>Octobre 2023</a:t>
            </a:r>
          </a:p>
        </p:txBody>
      </p:sp>
    </p:spTree>
    <p:extLst>
      <p:ext uri="{BB962C8B-B14F-4D97-AF65-F5344CB8AC3E}">
        <p14:creationId xmlns:p14="http://schemas.microsoft.com/office/powerpoint/2010/main" val="1666136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12"/>
          <p:cNvSpPr txBox="1">
            <a:spLocks noChangeArrowheads="1"/>
          </p:cNvSpPr>
          <p:nvPr/>
        </p:nvSpPr>
        <p:spPr bwMode="auto">
          <a:xfrm>
            <a:off x="319412" y="1439397"/>
            <a:ext cx="684487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sz="2800" b="1" dirty="0">
                <a:solidFill>
                  <a:schemeClr val="tx2">
                    <a:lumMod val="60000"/>
                    <a:lumOff val="40000"/>
                  </a:schemeClr>
                </a:solidFill>
                <a:latin typeface="Century Gothic" pitchFamily="34" charset="0"/>
              </a:rPr>
              <a:t>1. Bourse d’études ERASMUS+</a:t>
            </a:r>
          </a:p>
        </p:txBody>
      </p:sp>
      <p:sp>
        <p:nvSpPr>
          <p:cNvPr id="8" name="ZoneTexte 7"/>
          <p:cNvSpPr txBox="1"/>
          <p:nvPr/>
        </p:nvSpPr>
        <p:spPr>
          <a:xfrm>
            <a:off x="611560" y="671695"/>
            <a:ext cx="6696744" cy="646331"/>
          </a:xfrm>
          <a:prstGeom prst="rect">
            <a:avLst/>
          </a:prstGeom>
          <a:noFill/>
        </p:spPr>
        <p:txBody>
          <a:bodyPr wrap="square" rtlCol="0">
            <a:spAutoFit/>
          </a:bodyPr>
          <a:lstStyle/>
          <a:p>
            <a:r>
              <a:rPr lang="fr-FR" sz="3600" b="1" dirty="0">
                <a:solidFill>
                  <a:srgbClr val="EE7021"/>
                </a:solidFill>
                <a:latin typeface="Century Gothic" pitchFamily="34" charset="0"/>
              </a:rPr>
              <a:t>PRÉSENTATION DES BOURSES </a:t>
            </a:r>
          </a:p>
        </p:txBody>
      </p:sp>
      <p:sp>
        <p:nvSpPr>
          <p:cNvPr id="9" name="ZoneTexte 8"/>
          <p:cNvSpPr txBox="1"/>
          <p:nvPr/>
        </p:nvSpPr>
        <p:spPr>
          <a:xfrm>
            <a:off x="1475765" y="372397"/>
            <a:ext cx="5400600" cy="261610"/>
          </a:xfrm>
          <a:prstGeom prst="rect">
            <a:avLst/>
          </a:prstGeom>
          <a:noFill/>
        </p:spPr>
        <p:txBody>
          <a:bodyPr wrap="square" rtlCol="0">
            <a:spAutoFit/>
          </a:bodyPr>
          <a:lstStyle/>
          <a:p>
            <a:r>
              <a:rPr lang="fr-FR" sz="1100" b="1" dirty="0">
                <a:solidFill>
                  <a:srgbClr val="252320"/>
                </a:solidFill>
                <a:latin typeface="Century Gothic" pitchFamily="34" charset="0"/>
              </a:rPr>
              <a:t>BOURSES DE MOBILITÉ |STAGES</a:t>
            </a:r>
            <a:endParaRPr lang="fr-FR" sz="1100" dirty="0">
              <a:solidFill>
                <a:srgbClr val="252320"/>
              </a:solidFill>
              <a:latin typeface="Century Gothic" pitchFamily="34" charset="0"/>
            </a:endParaRP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0351" y="20422"/>
            <a:ext cx="2116065" cy="703950"/>
          </a:xfrm>
          <a:prstGeom prst="rect">
            <a:avLst/>
          </a:prstGeom>
        </p:spPr>
      </p:pic>
      <p:sp>
        <p:nvSpPr>
          <p:cNvPr id="2" name="Espace réservé du numéro de diapositive 1"/>
          <p:cNvSpPr>
            <a:spLocks noGrp="1"/>
          </p:cNvSpPr>
          <p:nvPr>
            <p:ph type="sldNum" sz="quarter" idx="12"/>
          </p:nvPr>
        </p:nvSpPr>
        <p:spPr/>
        <p:txBody>
          <a:bodyPr/>
          <a:lstStyle/>
          <a:p>
            <a:pPr>
              <a:defRPr/>
            </a:pPr>
            <a:fld id="{A6362702-71FD-478C-8ABB-00E2043F094D}" type="slidenum">
              <a:rPr lang="fr-FR" smtClean="0"/>
              <a:pPr>
                <a:defRPr/>
              </a:pPr>
              <a:t>13</a:t>
            </a:fld>
            <a:endParaRPr lang="fr-FR"/>
          </a:p>
        </p:txBody>
      </p:sp>
      <p:sp>
        <p:nvSpPr>
          <p:cNvPr id="13" name="ZoneTexte 12">
            <a:extLst>
              <a:ext uri="{FF2B5EF4-FFF2-40B4-BE49-F238E27FC236}">
                <a16:creationId xmlns:a16="http://schemas.microsoft.com/office/drawing/2014/main" id="{A063649E-9101-4EAB-8A29-ABF4EADF590F}"/>
              </a:ext>
            </a:extLst>
          </p:cNvPr>
          <p:cNvSpPr txBox="1"/>
          <p:nvPr/>
        </p:nvSpPr>
        <p:spPr>
          <a:xfrm>
            <a:off x="5508104" y="6352143"/>
            <a:ext cx="1872208" cy="369332"/>
          </a:xfrm>
          <a:prstGeom prst="rect">
            <a:avLst/>
          </a:prstGeom>
          <a:solidFill>
            <a:schemeClr val="bg1"/>
          </a:solidFill>
        </p:spPr>
        <p:txBody>
          <a:bodyPr wrap="square" rtlCol="0">
            <a:spAutoFit/>
          </a:bodyPr>
          <a:lstStyle/>
          <a:p>
            <a:r>
              <a:rPr lang="fr-FR" dirty="0">
                <a:solidFill>
                  <a:srgbClr val="EE7021"/>
                </a:solidFill>
              </a:rPr>
              <a:t>Octobre 2023</a:t>
            </a:r>
          </a:p>
        </p:txBody>
      </p:sp>
      <p:sp>
        <p:nvSpPr>
          <p:cNvPr id="6" name="Rectangle 5">
            <a:extLst>
              <a:ext uri="{FF2B5EF4-FFF2-40B4-BE49-F238E27FC236}">
                <a16:creationId xmlns:a16="http://schemas.microsoft.com/office/drawing/2014/main" id="{07AD9D19-359E-40DF-9784-15E209D12CB9}"/>
              </a:ext>
            </a:extLst>
          </p:cNvPr>
          <p:cNvSpPr/>
          <p:nvPr/>
        </p:nvSpPr>
        <p:spPr>
          <a:xfrm>
            <a:off x="341513" y="1822657"/>
            <a:ext cx="8645076" cy="3754874"/>
          </a:xfrm>
          <a:prstGeom prst="rect">
            <a:avLst/>
          </a:prstGeom>
        </p:spPr>
        <p:txBody>
          <a:bodyPr wrap="square">
            <a:spAutoFit/>
          </a:bodyPr>
          <a:lstStyle/>
          <a:p>
            <a:endParaRPr lang="fr-FR" sz="2000" dirty="0">
              <a:solidFill>
                <a:srgbClr val="000000"/>
              </a:solidFill>
              <a:latin typeface="Calibri" panose="020F0502020204030204" pitchFamily="34" charset="0"/>
            </a:endParaRPr>
          </a:p>
          <a:p>
            <a:r>
              <a:rPr lang="fr-FR" dirty="0">
                <a:solidFill>
                  <a:srgbClr val="000000"/>
                </a:solidFill>
                <a:latin typeface="Calibri" panose="020F0502020204030204" pitchFamily="34" charset="0"/>
              </a:rPr>
              <a:t>Pays du Groupe 1 : Danemark, Finlande, Irlande, Islande, Lichtenstein, Luxembourg, Norvège, Suède. </a:t>
            </a:r>
          </a:p>
          <a:p>
            <a:endParaRPr lang="fr-FR" dirty="0">
              <a:solidFill>
                <a:srgbClr val="000000"/>
              </a:solidFill>
              <a:latin typeface="Calibri" panose="020F0502020204030204" pitchFamily="34" charset="0"/>
            </a:endParaRPr>
          </a:p>
          <a:p>
            <a:r>
              <a:rPr lang="fr-FR" dirty="0">
                <a:solidFill>
                  <a:srgbClr val="000000"/>
                </a:solidFill>
                <a:latin typeface="Calibri" panose="020F0502020204030204" pitchFamily="34" charset="0"/>
              </a:rPr>
              <a:t>Pays du Groupe 2 : Allemagne, Autriche, Belgique, Chypre, Espagne, Grèce, Italie, Malte, Pays-Bas, Portugal. </a:t>
            </a:r>
          </a:p>
          <a:p>
            <a:pPr marL="285750" indent="-285750">
              <a:buFontTx/>
              <a:buChar char="-"/>
            </a:pPr>
            <a:endParaRPr lang="fr-FR" dirty="0">
              <a:solidFill>
                <a:srgbClr val="000000"/>
              </a:solidFill>
              <a:latin typeface="Calibri" panose="020F0502020204030204" pitchFamily="34" charset="0"/>
            </a:endParaRPr>
          </a:p>
          <a:p>
            <a:r>
              <a:rPr lang="fr-FR" dirty="0">
                <a:solidFill>
                  <a:srgbClr val="000000"/>
                </a:solidFill>
                <a:latin typeface="Calibri" panose="020F0502020204030204" pitchFamily="34" charset="0"/>
              </a:rPr>
              <a:t>Pays du Groupe 3 : Ancienne République Yougoslave de Macédoine, Bulgarie, Croatie, Estonie, Hongrie, Lettonie, Lituanie, Pologne, République Tchèque, Roumanie, Serbie, Slovaquie, Slovénie, Turquie. </a:t>
            </a:r>
          </a:p>
          <a:p>
            <a:pPr marL="285750" indent="-285750">
              <a:buFontTx/>
              <a:buChar char="-"/>
            </a:pPr>
            <a:endParaRPr lang="fr-FR" dirty="0">
              <a:solidFill>
                <a:srgbClr val="000000"/>
              </a:solidFill>
              <a:latin typeface="Calibri" panose="020F0502020204030204" pitchFamily="34" charset="0"/>
            </a:endParaRPr>
          </a:p>
          <a:p>
            <a:r>
              <a:rPr lang="fr-FR" dirty="0">
                <a:solidFill>
                  <a:srgbClr val="000000"/>
                </a:solidFill>
                <a:latin typeface="Calibri" panose="020F0502020204030204" pitchFamily="34" charset="0"/>
              </a:rPr>
              <a:t>Pays tiers du programme Erasmus + de la Région 13 : Andorre, Etat de la Cité du Vatican, Monaco, Saint-Marin (San Marino) </a:t>
            </a:r>
          </a:p>
        </p:txBody>
      </p:sp>
    </p:spTree>
    <p:extLst>
      <p:ext uri="{BB962C8B-B14F-4D97-AF65-F5344CB8AC3E}">
        <p14:creationId xmlns:p14="http://schemas.microsoft.com/office/powerpoint/2010/main" val="366660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12"/>
          <p:cNvSpPr txBox="1">
            <a:spLocks noChangeArrowheads="1"/>
          </p:cNvSpPr>
          <p:nvPr/>
        </p:nvSpPr>
        <p:spPr bwMode="auto">
          <a:xfrm>
            <a:off x="576124" y="1958300"/>
            <a:ext cx="8280920" cy="1769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2900" indent="-342900" eaLnBrk="1" hangingPunct="1">
              <a:buFont typeface="Wingdings" panose="05000000000000000000" pitchFamily="2" charset="2"/>
              <a:buChar char="Ø"/>
            </a:pPr>
            <a:r>
              <a:rPr lang="fr-FR" b="1" dirty="0">
                <a:latin typeface="Century Gothic" pitchFamily="34" charset="0"/>
              </a:rPr>
              <a:t>MONTANTS 2023-2024</a:t>
            </a:r>
          </a:p>
          <a:p>
            <a:pPr eaLnBrk="1" hangingPunct="1"/>
            <a:endParaRPr lang="fr-FR" sz="1300" dirty="0">
              <a:latin typeface="Century Gothic" pitchFamily="34" charset="0"/>
            </a:endParaRPr>
          </a:p>
          <a:p>
            <a:pPr eaLnBrk="1" hangingPunct="1"/>
            <a:endParaRPr lang="fr-FR" sz="1300" dirty="0">
              <a:latin typeface="Century Gothic" pitchFamily="34" charset="0"/>
            </a:endParaRPr>
          </a:p>
          <a:p>
            <a:pPr eaLnBrk="1" hangingPunct="1"/>
            <a:endParaRPr lang="fr-FR" sz="1300" dirty="0">
              <a:latin typeface="Century Gothic" pitchFamily="34" charset="0"/>
            </a:endParaRPr>
          </a:p>
          <a:p>
            <a:pPr eaLnBrk="1" hangingPunct="1"/>
            <a:endParaRPr lang="fr-FR" sz="1300" dirty="0">
              <a:latin typeface="Century Gothic" pitchFamily="34" charset="0"/>
            </a:endParaRPr>
          </a:p>
          <a:p>
            <a:pPr eaLnBrk="1" hangingPunct="1"/>
            <a:endParaRPr lang="fr-FR" sz="1300" dirty="0">
              <a:latin typeface="Century Gothic" pitchFamily="34" charset="0"/>
            </a:endParaRPr>
          </a:p>
          <a:p>
            <a:pPr eaLnBrk="1" hangingPunct="1"/>
            <a:endParaRPr lang="fr-FR" sz="1300" dirty="0">
              <a:latin typeface="Century Gothic" pitchFamily="34" charset="0"/>
            </a:endParaRPr>
          </a:p>
          <a:p>
            <a:pPr eaLnBrk="1" hangingPunct="1"/>
            <a:endParaRPr lang="fr-FR" sz="1300" dirty="0">
              <a:latin typeface="Century Gothic" pitchFamily="34" charset="0"/>
            </a:endParaRPr>
          </a:p>
        </p:txBody>
      </p:sp>
      <p:sp>
        <p:nvSpPr>
          <p:cNvPr id="8" name="ZoneTexte 7"/>
          <p:cNvSpPr txBox="1"/>
          <p:nvPr/>
        </p:nvSpPr>
        <p:spPr>
          <a:xfrm>
            <a:off x="659805" y="720039"/>
            <a:ext cx="7776864" cy="584775"/>
          </a:xfrm>
          <a:prstGeom prst="rect">
            <a:avLst/>
          </a:prstGeom>
          <a:noFill/>
        </p:spPr>
        <p:txBody>
          <a:bodyPr wrap="square" rtlCol="0">
            <a:spAutoFit/>
          </a:bodyPr>
          <a:lstStyle/>
          <a:p>
            <a:r>
              <a:rPr lang="fr-FR" sz="3200" b="1" dirty="0">
                <a:solidFill>
                  <a:srgbClr val="EE7021"/>
                </a:solidFill>
                <a:latin typeface="Century Gothic" pitchFamily="34" charset="0"/>
              </a:rPr>
              <a:t>PRÉSENTATION DES BOURSES </a:t>
            </a:r>
          </a:p>
        </p:txBody>
      </p:sp>
      <p:sp>
        <p:nvSpPr>
          <p:cNvPr id="9" name="ZoneTexte 8"/>
          <p:cNvSpPr txBox="1"/>
          <p:nvPr/>
        </p:nvSpPr>
        <p:spPr>
          <a:xfrm>
            <a:off x="1475765" y="372397"/>
            <a:ext cx="5400600" cy="261610"/>
          </a:xfrm>
          <a:prstGeom prst="rect">
            <a:avLst/>
          </a:prstGeom>
          <a:noFill/>
        </p:spPr>
        <p:txBody>
          <a:bodyPr wrap="square" rtlCol="0">
            <a:spAutoFit/>
          </a:bodyPr>
          <a:lstStyle/>
          <a:p>
            <a:r>
              <a:rPr lang="fr-FR" sz="1100" b="1" dirty="0">
                <a:solidFill>
                  <a:srgbClr val="252320"/>
                </a:solidFill>
                <a:latin typeface="Century Gothic" pitchFamily="34" charset="0"/>
              </a:rPr>
              <a:t>BOURSES DE MOBILITÉ |STAGES</a:t>
            </a:r>
            <a:endParaRPr lang="fr-FR" sz="1100" dirty="0">
              <a:solidFill>
                <a:srgbClr val="252320"/>
              </a:solidFill>
              <a:latin typeface="Century Gothic" pitchFamily="34" charset="0"/>
            </a:endParaRPr>
          </a:p>
        </p:txBody>
      </p:sp>
      <p:graphicFrame>
        <p:nvGraphicFramePr>
          <p:cNvPr id="4" name="Tableau 3"/>
          <p:cNvGraphicFramePr>
            <a:graphicFrameLocks noGrp="1"/>
          </p:cNvGraphicFramePr>
          <p:nvPr>
            <p:extLst>
              <p:ext uri="{D42A27DB-BD31-4B8C-83A1-F6EECF244321}">
                <p14:modId xmlns:p14="http://schemas.microsoft.com/office/powerpoint/2010/main" val="4120952017"/>
              </p:ext>
            </p:extLst>
          </p:nvPr>
        </p:nvGraphicFramePr>
        <p:xfrm>
          <a:off x="481024" y="2450231"/>
          <a:ext cx="8134425" cy="1517313"/>
        </p:xfrm>
        <a:graphic>
          <a:graphicData uri="http://schemas.openxmlformats.org/drawingml/2006/table">
            <a:tbl>
              <a:tblPr firstRow="1" firstCol="1" bandRow="1">
                <a:tableStyleId>{5C22544A-7EE6-4342-B048-85BDC9FD1C3A}</a:tableStyleId>
              </a:tblPr>
              <a:tblGrid>
                <a:gridCol w="3058135">
                  <a:extLst>
                    <a:ext uri="{9D8B030D-6E8A-4147-A177-3AD203B41FA5}">
                      <a16:colId xmlns:a16="http://schemas.microsoft.com/office/drawing/2014/main" val="20000"/>
                    </a:ext>
                  </a:extLst>
                </a:gridCol>
                <a:gridCol w="1691915">
                  <a:extLst>
                    <a:ext uri="{9D8B030D-6E8A-4147-A177-3AD203B41FA5}">
                      <a16:colId xmlns:a16="http://schemas.microsoft.com/office/drawing/2014/main" val="20001"/>
                    </a:ext>
                  </a:extLst>
                </a:gridCol>
                <a:gridCol w="1800200">
                  <a:extLst>
                    <a:ext uri="{9D8B030D-6E8A-4147-A177-3AD203B41FA5}">
                      <a16:colId xmlns:a16="http://schemas.microsoft.com/office/drawing/2014/main" val="20002"/>
                    </a:ext>
                  </a:extLst>
                </a:gridCol>
                <a:gridCol w="1584175">
                  <a:extLst>
                    <a:ext uri="{9D8B030D-6E8A-4147-A177-3AD203B41FA5}">
                      <a16:colId xmlns:a16="http://schemas.microsoft.com/office/drawing/2014/main" val="20003"/>
                    </a:ext>
                  </a:extLst>
                </a:gridCol>
              </a:tblGrid>
              <a:tr h="352275">
                <a:tc rowSpan="2">
                  <a:txBody>
                    <a:bodyPr/>
                    <a:lstStyle/>
                    <a:p>
                      <a:pPr marL="0" algn="ctr" defTabSz="914400" rtl="0" eaLnBrk="1" latinLnBrk="0" hangingPunct="1">
                        <a:lnSpc>
                          <a:spcPct val="115000"/>
                        </a:lnSpc>
                        <a:spcAft>
                          <a:spcPts val="0"/>
                        </a:spcAft>
                      </a:pPr>
                      <a:r>
                        <a:rPr lang="fr-FR" sz="2000" b="1" kern="1200" dirty="0">
                          <a:solidFill>
                            <a:schemeClr val="lt1"/>
                          </a:solidFill>
                          <a:effectLst/>
                          <a:latin typeface="+mn-lt"/>
                          <a:ea typeface="+mn-ea"/>
                          <a:cs typeface="+mn-cs"/>
                        </a:rPr>
                        <a:t>Durée du stage</a:t>
                      </a:r>
                    </a:p>
                  </a:txBody>
                  <a:tcPr marL="44450" marR="44450" marT="0" marB="0" anchor="ctr"/>
                </a:tc>
                <a:tc gridSpan="3">
                  <a:txBody>
                    <a:bodyPr/>
                    <a:lstStyle/>
                    <a:p>
                      <a:pPr algn="ctr">
                        <a:lnSpc>
                          <a:spcPct val="115000"/>
                        </a:lnSpc>
                        <a:spcAft>
                          <a:spcPts val="0"/>
                        </a:spcAft>
                      </a:pPr>
                      <a:r>
                        <a:rPr lang="fr-FR" sz="2000" dirty="0">
                          <a:effectLst/>
                        </a:rPr>
                        <a:t>Montant</a:t>
                      </a:r>
                      <a:endParaRPr lang="fr-FR" sz="2000" dirty="0">
                        <a:effectLst/>
                        <a:latin typeface="Cambria"/>
                        <a:ea typeface="Cambria"/>
                        <a:cs typeface="Times New Roman"/>
                      </a:endParaRPr>
                    </a:p>
                  </a:txBody>
                  <a:tcPr marL="44450" marR="44450" marT="0" marB="0" anchor="ctr"/>
                </a:tc>
                <a:tc hMerge="1">
                  <a:txBody>
                    <a:bodyPr/>
                    <a:lstStyle/>
                    <a:p>
                      <a:endParaRPr lang="fr-FR"/>
                    </a:p>
                  </a:txBody>
                  <a:tcPr/>
                </a:tc>
                <a:tc hMerge="1">
                  <a:txBody>
                    <a:bodyPr/>
                    <a:lstStyle/>
                    <a:p>
                      <a:pPr algn="ctr">
                        <a:lnSpc>
                          <a:spcPct val="115000"/>
                        </a:lnSpc>
                        <a:spcAft>
                          <a:spcPts val="0"/>
                        </a:spcAft>
                      </a:pPr>
                      <a:endParaRPr lang="fr-FR" sz="2000" dirty="0">
                        <a:effectLst/>
                        <a:latin typeface="Cambria"/>
                        <a:ea typeface="Cambria"/>
                        <a:cs typeface="Times New Roman"/>
                      </a:endParaRPr>
                    </a:p>
                  </a:txBody>
                  <a:tcPr marL="44450" marR="44450" marT="0" marB="0" anchor="ctr"/>
                </a:tc>
                <a:extLst>
                  <a:ext uri="{0D108BD9-81ED-4DB2-BD59-A6C34878D82A}">
                    <a16:rowId xmlns:a16="http://schemas.microsoft.com/office/drawing/2014/main" val="10000"/>
                  </a:ext>
                </a:extLst>
              </a:tr>
              <a:tr h="376487">
                <a:tc vMerge="1">
                  <a:txBody>
                    <a:bodyPr/>
                    <a:lstStyle/>
                    <a:p>
                      <a:endParaRPr lang="fr-FR"/>
                    </a:p>
                  </a:txBody>
                  <a:tcPr/>
                </a:tc>
                <a:tc>
                  <a:txBody>
                    <a:bodyPr/>
                    <a:lstStyle/>
                    <a:p>
                      <a:pPr marL="0" algn="ctr" defTabSz="914400" rtl="0" eaLnBrk="1" latinLnBrk="0" hangingPunct="1">
                        <a:lnSpc>
                          <a:spcPct val="115000"/>
                        </a:lnSpc>
                        <a:spcAft>
                          <a:spcPts val="0"/>
                        </a:spcAft>
                      </a:pPr>
                      <a:r>
                        <a:rPr lang="fr-FR" sz="2000" b="1" kern="1200" dirty="0">
                          <a:solidFill>
                            <a:srgbClr val="FF0000"/>
                          </a:solidFill>
                          <a:effectLst/>
                          <a:latin typeface="+mn-lt"/>
                          <a:ea typeface="+mn-ea"/>
                          <a:cs typeface="+mn-cs"/>
                        </a:rPr>
                        <a:t>Groupe 1</a:t>
                      </a:r>
                    </a:p>
                  </a:txBody>
                  <a:tcPr marL="44450" marR="44450" marT="0" marB="0" anchor="ctr">
                    <a:solidFill>
                      <a:schemeClr val="accent1"/>
                    </a:solidFill>
                  </a:tcPr>
                </a:tc>
                <a:tc>
                  <a:txBody>
                    <a:bodyPr/>
                    <a:lstStyle/>
                    <a:p>
                      <a:pPr marL="0" algn="ctr" defTabSz="914400" rtl="0" eaLnBrk="1" latinLnBrk="0" hangingPunct="1">
                        <a:lnSpc>
                          <a:spcPct val="115000"/>
                        </a:lnSpc>
                        <a:spcAft>
                          <a:spcPts val="0"/>
                        </a:spcAft>
                      </a:pPr>
                      <a:r>
                        <a:rPr lang="fr-FR" sz="2000" b="1" kern="1200" dirty="0">
                          <a:solidFill>
                            <a:srgbClr val="00B050"/>
                          </a:solidFill>
                          <a:effectLst/>
                          <a:latin typeface="+mn-lt"/>
                          <a:ea typeface="+mn-ea"/>
                          <a:cs typeface="+mn-cs"/>
                        </a:rPr>
                        <a:t>Groupe 2</a:t>
                      </a:r>
                    </a:p>
                  </a:txBody>
                  <a:tcPr marL="44450" marR="44450" marT="0" marB="0" anchor="ctr">
                    <a:solidFill>
                      <a:schemeClr val="accent1"/>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fr-FR" sz="2000" b="1" kern="1200" dirty="0">
                          <a:solidFill>
                            <a:srgbClr val="FFFF00"/>
                          </a:solidFill>
                          <a:effectLst/>
                          <a:latin typeface="+mn-lt"/>
                          <a:ea typeface="+mn-ea"/>
                          <a:cs typeface="+mn-cs"/>
                        </a:rPr>
                        <a:t>Groupe 3</a:t>
                      </a:r>
                    </a:p>
                  </a:txBody>
                  <a:tcPr marL="44450" marR="44450" marT="0" marB="0" anchor="ctr">
                    <a:solidFill>
                      <a:schemeClr val="accent1"/>
                    </a:solidFill>
                  </a:tcPr>
                </a:tc>
                <a:extLst>
                  <a:ext uri="{0D108BD9-81ED-4DB2-BD59-A6C34878D82A}">
                    <a16:rowId xmlns:a16="http://schemas.microsoft.com/office/drawing/2014/main" val="10001"/>
                  </a:ext>
                </a:extLst>
              </a:tr>
              <a:tr h="423366">
                <a:tc>
                  <a:txBody>
                    <a:bodyPr/>
                    <a:lstStyle/>
                    <a:p>
                      <a:pPr marL="55563" indent="0">
                        <a:lnSpc>
                          <a:spcPct val="115000"/>
                        </a:lnSpc>
                        <a:spcAft>
                          <a:spcPts val="0"/>
                        </a:spcAft>
                        <a:tabLst/>
                      </a:pPr>
                      <a:r>
                        <a:rPr lang="fr-FR" sz="1800" dirty="0">
                          <a:effectLst/>
                          <a:latin typeface="Century Gothic" panose="020B0502020202020204" pitchFamily="34" charset="0"/>
                        </a:rPr>
                        <a:t>Entre 2,5 et 5 mois </a:t>
                      </a:r>
                      <a:endParaRPr lang="fr-FR" sz="1800" dirty="0">
                        <a:effectLst/>
                        <a:latin typeface="Century Gothic" panose="020B0502020202020204" pitchFamily="34" charset="0"/>
                        <a:ea typeface="Cambria"/>
                        <a:cs typeface="Times New Roman"/>
                      </a:endParaRPr>
                    </a:p>
                  </a:txBody>
                  <a:tcPr marL="44450" marR="44450" marT="0" marB="0" anchor="ctr"/>
                </a:tc>
                <a:tc>
                  <a:txBody>
                    <a:bodyPr/>
                    <a:lstStyle/>
                    <a:p>
                      <a:pPr algn="ctr"/>
                      <a:r>
                        <a:rPr lang="fr-FR" sz="1800" b="1" kern="1200" dirty="0">
                          <a:solidFill>
                            <a:srgbClr val="FF0000"/>
                          </a:solidFill>
                          <a:effectLst/>
                          <a:latin typeface="Century Gothic" panose="020B0502020202020204" pitchFamily="34" charset="0"/>
                          <a:ea typeface="+mn-ea"/>
                          <a:cs typeface="+mn-cs"/>
                        </a:rPr>
                        <a:t>920 €</a:t>
                      </a:r>
                    </a:p>
                  </a:txBody>
                  <a:tcPr marL="44450" marR="44450" marT="0" marB="0" anchor="ctr">
                    <a:solidFill>
                      <a:schemeClr val="tx2">
                        <a:lumMod val="40000"/>
                        <a:lumOff val="60000"/>
                      </a:schemeClr>
                    </a:solidFill>
                  </a:tcPr>
                </a:tc>
                <a:tc>
                  <a:txBody>
                    <a:bodyPr/>
                    <a:lstStyle/>
                    <a:p>
                      <a:pPr algn="ctr">
                        <a:lnSpc>
                          <a:spcPct val="115000"/>
                        </a:lnSpc>
                        <a:spcAft>
                          <a:spcPts val="0"/>
                        </a:spcAft>
                      </a:pPr>
                      <a:r>
                        <a:rPr lang="fr-FR" sz="1800" b="1" dirty="0">
                          <a:solidFill>
                            <a:srgbClr val="00B050"/>
                          </a:solidFill>
                          <a:effectLst/>
                          <a:latin typeface="Century Gothic" panose="020B0502020202020204" pitchFamily="34" charset="0"/>
                        </a:rPr>
                        <a:t>820 €</a:t>
                      </a:r>
                      <a:endParaRPr lang="fr-FR" sz="1800" b="1" dirty="0">
                        <a:solidFill>
                          <a:srgbClr val="00B050"/>
                        </a:solidFill>
                        <a:effectLst/>
                        <a:latin typeface="Century Gothic" panose="020B0502020202020204" pitchFamily="34" charset="0"/>
                        <a:ea typeface="Cambria"/>
                        <a:cs typeface="Times New Roman"/>
                      </a:endParaRPr>
                    </a:p>
                  </a:txBody>
                  <a:tcPr marL="44450" marR="44450" marT="0" marB="0" anchor="ctr">
                    <a:solidFill>
                      <a:schemeClr val="tx2">
                        <a:lumMod val="40000"/>
                        <a:lumOff val="60000"/>
                      </a:schemeClr>
                    </a:solidFill>
                  </a:tcPr>
                </a:tc>
                <a:tc>
                  <a:txBody>
                    <a:bodyPr/>
                    <a:lstStyle/>
                    <a:p>
                      <a:pPr algn="ctr">
                        <a:lnSpc>
                          <a:spcPct val="115000"/>
                        </a:lnSpc>
                        <a:spcAft>
                          <a:spcPts val="0"/>
                        </a:spcAft>
                      </a:pPr>
                      <a:r>
                        <a:rPr lang="fr-FR" sz="1800" b="1" dirty="0">
                          <a:solidFill>
                            <a:srgbClr val="FFFF00"/>
                          </a:solidFill>
                          <a:effectLst/>
                          <a:latin typeface="Century Gothic" panose="020B0502020202020204" pitchFamily="34" charset="0"/>
                        </a:rPr>
                        <a:t>720 €</a:t>
                      </a:r>
                      <a:endParaRPr lang="fr-FR" sz="1800" b="1" dirty="0">
                        <a:solidFill>
                          <a:srgbClr val="FFFF00"/>
                        </a:solidFill>
                        <a:effectLst/>
                        <a:latin typeface="Century Gothic" panose="020B0502020202020204" pitchFamily="34" charset="0"/>
                        <a:ea typeface="Cambria"/>
                        <a:cs typeface="Times New Roman"/>
                      </a:endParaRPr>
                    </a:p>
                  </a:txBody>
                  <a:tcPr marL="44450" marR="44450" marT="0" marB="0" anchor="ctr">
                    <a:solidFill>
                      <a:schemeClr val="tx2">
                        <a:lumMod val="40000"/>
                        <a:lumOff val="60000"/>
                      </a:schemeClr>
                    </a:solidFill>
                  </a:tcPr>
                </a:tc>
                <a:extLst>
                  <a:ext uri="{0D108BD9-81ED-4DB2-BD59-A6C34878D82A}">
                    <a16:rowId xmlns:a16="http://schemas.microsoft.com/office/drawing/2014/main" val="10002"/>
                  </a:ext>
                </a:extLst>
              </a:tr>
              <a:tr h="365185">
                <a:tc>
                  <a:txBody>
                    <a:bodyPr/>
                    <a:lstStyle/>
                    <a:p>
                      <a:pPr marL="12700" indent="0">
                        <a:lnSpc>
                          <a:spcPct val="115000"/>
                        </a:lnSpc>
                        <a:spcAft>
                          <a:spcPts val="0"/>
                        </a:spcAft>
                        <a:tabLst/>
                      </a:pPr>
                      <a:r>
                        <a:rPr lang="fr-FR" sz="1800" dirty="0">
                          <a:effectLst/>
                          <a:latin typeface="Century Gothic" panose="020B0502020202020204" pitchFamily="34" charset="0"/>
                        </a:rPr>
                        <a:t>5 mois et plus</a:t>
                      </a:r>
                      <a:endParaRPr lang="fr-FR" sz="1800" dirty="0">
                        <a:effectLst/>
                        <a:latin typeface="Century Gothic" panose="020B0502020202020204" pitchFamily="34" charset="0"/>
                        <a:ea typeface="Cambria"/>
                        <a:cs typeface="Times New Roman"/>
                      </a:endParaRPr>
                    </a:p>
                  </a:txBody>
                  <a:tcPr marL="44450" marR="44450" marT="0" marB="0" anchor="ctr"/>
                </a:tc>
                <a:tc>
                  <a:txBody>
                    <a:bodyPr/>
                    <a:lstStyle/>
                    <a:p>
                      <a:pPr algn="ctr"/>
                      <a:r>
                        <a:rPr lang="fr-FR" sz="1800" b="1" kern="1200" dirty="0">
                          <a:solidFill>
                            <a:srgbClr val="FF0000"/>
                          </a:solidFill>
                          <a:effectLst/>
                          <a:latin typeface="Century Gothic" panose="020B0502020202020204" pitchFamily="34" charset="0"/>
                          <a:ea typeface="+mn-ea"/>
                          <a:cs typeface="+mn-cs"/>
                        </a:rPr>
                        <a:t>1380 €</a:t>
                      </a:r>
                    </a:p>
                  </a:txBody>
                  <a:tcPr marL="44450" marR="44450" marT="0" marB="0" anchor="ctr">
                    <a:solidFill>
                      <a:schemeClr val="tx2">
                        <a:lumMod val="40000"/>
                        <a:lumOff val="60000"/>
                      </a:schemeClr>
                    </a:solidFill>
                  </a:tcPr>
                </a:tc>
                <a:tc>
                  <a:txBody>
                    <a:bodyPr/>
                    <a:lstStyle/>
                    <a:p>
                      <a:pPr algn="ctr">
                        <a:lnSpc>
                          <a:spcPct val="115000"/>
                        </a:lnSpc>
                        <a:spcAft>
                          <a:spcPts val="0"/>
                        </a:spcAft>
                      </a:pPr>
                      <a:r>
                        <a:rPr lang="fr-FR" sz="1800" b="1" dirty="0">
                          <a:solidFill>
                            <a:srgbClr val="00B050"/>
                          </a:solidFill>
                          <a:effectLst/>
                          <a:latin typeface="Century Gothic" panose="020B0502020202020204" pitchFamily="34" charset="0"/>
                        </a:rPr>
                        <a:t>1</a:t>
                      </a:r>
                      <a:r>
                        <a:rPr lang="fr-FR" sz="1800" b="1" baseline="0" dirty="0">
                          <a:solidFill>
                            <a:srgbClr val="00B050"/>
                          </a:solidFill>
                          <a:effectLst/>
                          <a:latin typeface="Century Gothic" panose="020B0502020202020204" pitchFamily="34" charset="0"/>
                        </a:rPr>
                        <a:t> 23</a:t>
                      </a:r>
                      <a:r>
                        <a:rPr lang="fr-FR" sz="1800" b="1" dirty="0">
                          <a:solidFill>
                            <a:srgbClr val="00B050"/>
                          </a:solidFill>
                          <a:effectLst/>
                          <a:latin typeface="Century Gothic" panose="020B0502020202020204" pitchFamily="34" charset="0"/>
                        </a:rPr>
                        <a:t>0 €</a:t>
                      </a:r>
                      <a:endParaRPr lang="fr-FR" sz="1800" b="1" dirty="0">
                        <a:solidFill>
                          <a:srgbClr val="00B050"/>
                        </a:solidFill>
                        <a:effectLst/>
                        <a:latin typeface="Century Gothic" panose="020B0502020202020204" pitchFamily="34" charset="0"/>
                        <a:ea typeface="Cambria"/>
                        <a:cs typeface="Times New Roman"/>
                      </a:endParaRPr>
                    </a:p>
                  </a:txBody>
                  <a:tcPr marL="44450" marR="44450" marT="0" marB="0" anchor="ctr">
                    <a:solidFill>
                      <a:schemeClr val="tx2">
                        <a:lumMod val="40000"/>
                        <a:lumOff val="60000"/>
                      </a:schemeClr>
                    </a:solidFill>
                  </a:tcPr>
                </a:tc>
                <a:tc>
                  <a:txBody>
                    <a:bodyPr/>
                    <a:lstStyle/>
                    <a:p>
                      <a:pPr algn="ctr">
                        <a:lnSpc>
                          <a:spcPct val="115000"/>
                        </a:lnSpc>
                        <a:spcAft>
                          <a:spcPts val="0"/>
                        </a:spcAft>
                      </a:pPr>
                      <a:r>
                        <a:rPr lang="fr-FR" sz="1800" b="1" dirty="0">
                          <a:solidFill>
                            <a:srgbClr val="FFFF00"/>
                          </a:solidFill>
                          <a:effectLst/>
                          <a:latin typeface="Century Gothic" panose="020B0502020202020204" pitchFamily="34" charset="0"/>
                        </a:rPr>
                        <a:t>1</a:t>
                      </a:r>
                      <a:r>
                        <a:rPr lang="fr-FR" sz="1800" b="1" baseline="0" dirty="0">
                          <a:solidFill>
                            <a:srgbClr val="FFFF00"/>
                          </a:solidFill>
                          <a:effectLst/>
                          <a:latin typeface="Century Gothic" panose="020B0502020202020204" pitchFamily="34" charset="0"/>
                        </a:rPr>
                        <a:t> 08</a:t>
                      </a:r>
                      <a:r>
                        <a:rPr lang="fr-FR" sz="1800" b="1" dirty="0">
                          <a:solidFill>
                            <a:srgbClr val="FFFF00"/>
                          </a:solidFill>
                          <a:effectLst/>
                          <a:latin typeface="Century Gothic" panose="020B0502020202020204" pitchFamily="34" charset="0"/>
                        </a:rPr>
                        <a:t>0 €</a:t>
                      </a:r>
                      <a:endParaRPr lang="fr-FR" sz="1800" b="1" dirty="0">
                        <a:solidFill>
                          <a:srgbClr val="FFFF00"/>
                        </a:solidFill>
                        <a:effectLst/>
                        <a:latin typeface="Century Gothic" panose="020B0502020202020204" pitchFamily="34" charset="0"/>
                        <a:ea typeface="Cambria"/>
                        <a:cs typeface="Times New Roman"/>
                      </a:endParaRPr>
                    </a:p>
                  </a:txBody>
                  <a:tcPr marL="44450" marR="44450" marT="0" marB="0" anchor="ctr">
                    <a:solidFill>
                      <a:schemeClr val="tx2">
                        <a:lumMod val="40000"/>
                        <a:lumOff val="60000"/>
                      </a:schemeClr>
                    </a:solidFill>
                  </a:tcPr>
                </a:tc>
                <a:extLst>
                  <a:ext uri="{0D108BD9-81ED-4DB2-BD59-A6C34878D82A}">
                    <a16:rowId xmlns:a16="http://schemas.microsoft.com/office/drawing/2014/main" val="10003"/>
                  </a:ext>
                </a:extLst>
              </a:tr>
            </a:tbl>
          </a:graphicData>
        </a:graphic>
      </p:graphicFrame>
      <p:sp>
        <p:nvSpPr>
          <p:cNvPr id="6" name="Rectangle 5"/>
          <p:cNvSpPr/>
          <p:nvPr/>
        </p:nvSpPr>
        <p:spPr>
          <a:xfrm>
            <a:off x="482180" y="4191877"/>
            <a:ext cx="6348708" cy="1754326"/>
          </a:xfrm>
          <a:prstGeom prst="rect">
            <a:avLst/>
          </a:prstGeom>
        </p:spPr>
        <p:txBody>
          <a:bodyPr wrap="square">
            <a:spAutoFit/>
          </a:bodyPr>
          <a:lstStyle/>
          <a:p>
            <a:r>
              <a:rPr lang="fr-FR" dirty="0">
                <a:latin typeface="Century Gothic" pitchFamily="34" charset="0"/>
              </a:rPr>
              <a:t>+ suppléments de bourse possibles : </a:t>
            </a:r>
          </a:p>
          <a:p>
            <a:r>
              <a:rPr lang="fr-FR" dirty="0">
                <a:latin typeface="Century Gothic" pitchFamily="34" charset="0"/>
              </a:rPr>
              <a:t>	/</a:t>
            </a:r>
            <a:r>
              <a:rPr lang="fr-FR" b="1" dirty="0">
                <a:latin typeface="Century Gothic" panose="020B0502020202020204" pitchFamily="34" charset="0"/>
              </a:rPr>
              <a:t>250€/mois financé </a:t>
            </a:r>
            <a:r>
              <a:rPr lang="fr-FR" dirty="0">
                <a:latin typeface="Century Gothic" panose="020B0502020202020204" pitchFamily="34" charset="0"/>
              </a:rPr>
              <a:t>pour l’</a:t>
            </a:r>
            <a:r>
              <a:rPr lang="fr-FR" b="1" dirty="0">
                <a:latin typeface="Century Gothic" panose="020B0502020202020204" pitchFamily="34" charset="0"/>
              </a:rPr>
              <a:t>inclusion</a:t>
            </a:r>
            <a:r>
              <a:rPr lang="fr-FR" dirty="0">
                <a:latin typeface="Century Gothic" pitchFamily="34" charset="0"/>
              </a:rPr>
              <a:t> des étudiants les moins favorisés (critères sociaux, géographiques), en situation de handicap.</a:t>
            </a:r>
          </a:p>
          <a:p>
            <a:r>
              <a:rPr lang="fr-FR" dirty="0">
                <a:latin typeface="Century Gothic" pitchFamily="34" charset="0"/>
              </a:rPr>
              <a:t>	/</a:t>
            </a:r>
            <a:r>
              <a:rPr lang="fr-FR" b="1" dirty="0">
                <a:latin typeface="Century Gothic" panose="020B0502020202020204" pitchFamily="34" charset="0"/>
              </a:rPr>
              <a:t>50€ forfaitaires</a:t>
            </a:r>
            <a:r>
              <a:rPr lang="fr-FR" dirty="0">
                <a:latin typeface="Century Gothic" panose="020B0502020202020204" pitchFamily="34" charset="0"/>
              </a:rPr>
              <a:t> pour l’utilisation de modes de </a:t>
            </a:r>
            <a:r>
              <a:rPr lang="fr-FR" b="1" dirty="0">
                <a:latin typeface="Century Gothic" panose="020B0502020202020204" pitchFamily="34" charset="0"/>
              </a:rPr>
              <a:t>transports </a:t>
            </a:r>
            <a:r>
              <a:rPr lang="fr-FR" b="1" dirty="0" err="1">
                <a:latin typeface="Century Gothic" panose="020B0502020202020204" pitchFamily="34" charset="0"/>
              </a:rPr>
              <a:t>éco-responsables</a:t>
            </a:r>
            <a:endParaRPr lang="fr-FR" b="1" dirty="0">
              <a:latin typeface="Century Gothic" panose="020B0502020202020204" pitchFamily="34" charset="0"/>
            </a:endParaRPr>
          </a:p>
        </p:txBody>
      </p:sp>
      <p:pic>
        <p:nvPicPr>
          <p:cNvPr id="10" name="Imag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0351" y="20422"/>
            <a:ext cx="2116065" cy="703950"/>
          </a:xfrm>
          <a:prstGeom prst="rect">
            <a:avLst/>
          </a:prstGeom>
        </p:spPr>
      </p:pic>
      <p:sp>
        <p:nvSpPr>
          <p:cNvPr id="2" name="Espace réservé du numéro de diapositive 1"/>
          <p:cNvSpPr>
            <a:spLocks noGrp="1"/>
          </p:cNvSpPr>
          <p:nvPr>
            <p:ph type="sldNum" sz="quarter" idx="12"/>
          </p:nvPr>
        </p:nvSpPr>
        <p:spPr>
          <a:xfrm>
            <a:off x="6830888" y="6356350"/>
            <a:ext cx="2133600" cy="365125"/>
          </a:xfrm>
        </p:spPr>
        <p:txBody>
          <a:bodyPr/>
          <a:lstStyle/>
          <a:p>
            <a:pPr>
              <a:defRPr/>
            </a:pPr>
            <a:fld id="{A6362702-71FD-478C-8ABB-00E2043F094D}" type="slidenum">
              <a:rPr lang="fr-FR" sz="1600" b="1" smtClean="0"/>
              <a:pPr>
                <a:defRPr/>
              </a:pPr>
              <a:t>14</a:t>
            </a:fld>
            <a:endParaRPr lang="fr-FR" sz="1600" b="1"/>
          </a:p>
        </p:txBody>
      </p:sp>
      <p:sp>
        <p:nvSpPr>
          <p:cNvPr id="15" name="Rectangle 14"/>
          <p:cNvSpPr/>
          <p:nvPr/>
        </p:nvSpPr>
        <p:spPr>
          <a:xfrm>
            <a:off x="6956207" y="4191877"/>
            <a:ext cx="1653505" cy="1477328"/>
          </a:xfrm>
          <a:prstGeom prst="rect">
            <a:avLst/>
          </a:prstGeom>
          <a:ln w="19050">
            <a:solidFill>
              <a:srgbClr val="F19120"/>
            </a:solidFill>
          </a:ln>
        </p:spPr>
        <p:txBody>
          <a:bodyPr wrap="square">
            <a:spAutoFit/>
          </a:bodyPr>
          <a:lstStyle/>
          <a:p>
            <a:pPr algn="ctr"/>
            <a:r>
              <a:rPr lang="fr-FR" dirty="0">
                <a:solidFill>
                  <a:srgbClr val="EE7021"/>
                </a:solidFill>
                <a:latin typeface="Century Gothic" panose="020B0502020202020204" pitchFamily="34" charset="0"/>
              </a:rPr>
              <a:t>Bourse</a:t>
            </a:r>
            <a:r>
              <a:rPr lang="fr-FR" b="1" dirty="0">
                <a:solidFill>
                  <a:srgbClr val="EE7021"/>
                </a:solidFill>
                <a:latin typeface="Century Gothic" panose="020B0502020202020204" pitchFamily="34" charset="0"/>
              </a:rPr>
              <a:t> forfaitaire </a:t>
            </a:r>
            <a:r>
              <a:rPr lang="fr-FR" dirty="0">
                <a:solidFill>
                  <a:srgbClr val="EE7021"/>
                </a:solidFill>
                <a:latin typeface="Century Gothic" panose="020B0502020202020204" pitchFamily="34" charset="0"/>
              </a:rPr>
              <a:t>payée en deux fois (75%+25%).</a:t>
            </a:r>
          </a:p>
        </p:txBody>
      </p:sp>
      <p:sp>
        <p:nvSpPr>
          <p:cNvPr id="11" name="ZoneTexte 10">
            <a:extLst>
              <a:ext uri="{FF2B5EF4-FFF2-40B4-BE49-F238E27FC236}">
                <a16:creationId xmlns:a16="http://schemas.microsoft.com/office/drawing/2014/main" id="{2B7C9228-E3AC-4830-8615-9AB49C1331CE}"/>
              </a:ext>
            </a:extLst>
          </p:cNvPr>
          <p:cNvSpPr txBox="1"/>
          <p:nvPr/>
        </p:nvSpPr>
        <p:spPr>
          <a:xfrm>
            <a:off x="5508104" y="6352143"/>
            <a:ext cx="1872208" cy="369332"/>
          </a:xfrm>
          <a:prstGeom prst="rect">
            <a:avLst/>
          </a:prstGeom>
          <a:solidFill>
            <a:schemeClr val="bg1"/>
          </a:solidFill>
        </p:spPr>
        <p:txBody>
          <a:bodyPr wrap="square" rtlCol="0">
            <a:spAutoFit/>
          </a:bodyPr>
          <a:lstStyle/>
          <a:p>
            <a:r>
              <a:rPr lang="fr-FR" dirty="0">
                <a:solidFill>
                  <a:srgbClr val="EE7021"/>
                </a:solidFill>
              </a:rPr>
              <a:t>Octobre 2023</a:t>
            </a:r>
          </a:p>
        </p:txBody>
      </p:sp>
      <p:sp>
        <p:nvSpPr>
          <p:cNvPr id="13" name="ZoneTexte 12">
            <a:extLst>
              <a:ext uri="{FF2B5EF4-FFF2-40B4-BE49-F238E27FC236}">
                <a16:creationId xmlns:a16="http://schemas.microsoft.com/office/drawing/2014/main" id="{B86060B7-2631-4C71-B122-75D0C4A1D033}"/>
              </a:ext>
            </a:extLst>
          </p:cNvPr>
          <p:cNvSpPr txBox="1">
            <a:spLocks noChangeArrowheads="1"/>
          </p:cNvSpPr>
          <p:nvPr/>
        </p:nvSpPr>
        <p:spPr bwMode="auto">
          <a:xfrm>
            <a:off x="319412" y="1439397"/>
            <a:ext cx="684487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sz="2800" b="1" dirty="0">
                <a:solidFill>
                  <a:schemeClr val="tx2">
                    <a:lumMod val="60000"/>
                    <a:lumOff val="40000"/>
                  </a:schemeClr>
                </a:solidFill>
                <a:latin typeface="Century Gothic" pitchFamily="34" charset="0"/>
              </a:rPr>
              <a:t>1. Bourse d’études ERASMUS+</a:t>
            </a:r>
          </a:p>
        </p:txBody>
      </p:sp>
    </p:spTree>
    <p:extLst>
      <p:ext uri="{BB962C8B-B14F-4D97-AF65-F5344CB8AC3E}">
        <p14:creationId xmlns:p14="http://schemas.microsoft.com/office/powerpoint/2010/main" val="1984086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P spid="15" grpId="0" animBg="1"/>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12"/>
          <p:cNvSpPr txBox="1">
            <a:spLocks noChangeArrowheads="1"/>
          </p:cNvSpPr>
          <p:nvPr/>
        </p:nvSpPr>
        <p:spPr bwMode="auto">
          <a:xfrm>
            <a:off x="431540" y="3212976"/>
            <a:ext cx="8280920" cy="2331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fr-FR" sz="1050" b="1" dirty="0">
              <a:latin typeface="Century Gothic" pitchFamily="34" charset="0"/>
            </a:endParaRPr>
          </a:p>
          <a:p>
            <a:pPr marL="342900" indent="-342900" eaLnBrk="1" hangingPunct="1">
              <a:buFont typeface="Wingdings" panose="05000000000000000000" pitchFamily="2" charset="2"/>
              <a:buChar char="Ø"/>
            </a:pPr>
            <a:r>
              <a:rPr lang="fr-FR" b="1" dirty="0">
                <a:latin typeface="Century Gothic" pitchFamily="34" charset="0"/>
              </a:rPr>
              <a:t>MONTANT</a:t>
            </a:r>
          </a:p>
          <a:p>
            <a:pPr marL="342900" indent="-342900" eaLnBrk="1" hangingPunct="1">
              <a:buFont typeface="Wingdings" panose="05000000000000000000" pitchFamily="2" charset="2"/>
              <a:buChar char="Ø"/>
            </a:pPr>
            <a:endParaRPr lang="fr-FR" b="1" dirty="0">
              <a:latin typeface="Century Gothic" pitchFamily="34" charset="0"/>
            </a:endParaRPr>
          </a:p>
          <a:p>
            <a:endParaRPr lang="fr-FR" sz="1100" dirty="0">
              <a:latin typeface="Century Gothic" pitchFamily="34" charset="0"/>
            </a:endParaRPr>
          </a:p>
          <a:p>
            <a:endParaRPr lang="fr-FR" sz="1100" dirty="0">
              <a:latin typeface="Century Gothic" pitchFamily="34" charset="0"/>
            </a:endParaRPr>
          </a:p>
          <a:p>
            <a:endParaRPr lang="fr-FR" sz="1100" dirty="0">
              <a:latin typeface="Century Gothic" pitchFamily="34" charset="0"/>
            </a:endParaRPr>
          </a:p>
          <a:p>
            <a:endParaRPr lang="fr-FR" sz="1100" dirty="0">
              <a:latin typeface="Century Gothic" pitchFamily="34" charset="0"/>
            </a:endParaRPr>
          </a:p>
          <a:p>
            <a:endParaRPr lang="fr-FR" sz="1100" dirty="0">
              <a:latin typeface="Century Gothic" pitchFamily="34" charset="0"/>
            </a:endParaRPr>
          </a:p>
          <a:p>
            <a:endParaRPr lang="fr-FR" sz="1100" dirty="0">
              <a:latin typeface="Century Gothic" pitchFamily="34" charset="0"/>
            </a:endParaRPr>
          </a:p>
          <a:p>
            <a:endParaRPr lang="fr-FR" sz="1100" dirty="0">
              <a:latin typeface="Century Gothic" pitchFamily="34" charset="0"/>
            </a:endParaRPr>
          </a:p>
          <a:p>
            <a:endParaRPr lang="fr-FR" sz="1100" dirty="0">
              <a:latin typeface="Century Gothic" pitchFamily="34" charset="0"/>
            </a:endParaRPr>
          </a:p>
          <a:p>
            <a:endParaRPr lang="fr-FR" sz="1100" dirty="0">
              <a:latin typeface="Century Gothic" pitchFamily="34" charset="0"/>
            </a:endParaRPr>
          </a:p>
        </p:txBody>
      </p:sp>
      <p:sp>
        <p:nvSpPr>
          <p:cNvPr id="9" name="ZoneTexte 8"/>
          <p:cNvSpPr txBox="1"/>
          <p:nvPr/>
        </p:nvSpPr>
        <p:spPr>
          <a:xfrm>
            <a:off x="1475765" y="372397"/>
            <a:ext cx="5400600" cy="261610"/>
          </a:xfrm>
          <a:prstGeom prst="rect">
            <a:avLst/>
          </a:prstGeom>
          <a:noFill/>
        </p:spPr>
        <p:txBody>
          <a:bodyPr wrap="square" rtlCol="0">
            <a:spAutoFit/>
          </a:bodyPr>
          <a:lstStyle/>
          <a:p>
            <a:r>
              <a:rPr lang="fr-FR" sz="1100" b="1" dirty="0">
                <a:solidFill>
                  <a:srgbClr val="252320"/>
                </a:solidFill>
                <a:latin typeface="Century Gothic" pitchFamily="34" charset="0"/>
              </a:rPr>
              <a:t>BOURSES DE MOBILITÉ |STAGES</a:t>
            </a:r>
            <a:endParaRPr lang="fr-FR" sz="1100" dirty="0">
              <a:solidFill>
                <a:srgbClr val="252320"/>
              </a:solidFill>
              <a:latin typeface="Century Gothic" pitchFamily="34" charset="0"/>
            </a:endParaRPr>
          </a:p>
        </p:txBody>
      </p:sp>
      <p:graphicFrame>
        <p:nvGraphicFramePr>
          <p:cNvPr id="4" name="Tableau 3"/>
          <p:cNvGraphicFramePr>
            <a:graphicFrameLocks noGrp="1"/>
          </p:cNvGraphicFramePr>
          <p:nvPr>
            <p:extLst>
              <p:ext uri="{D42A27DB-BD31-4B8C-83A1-F6EECF244321}">
                <p14:modId xmlns:p14="http://schemas.microsoft.com/office/powerpoint/2010/main" val="138767531"/>
              </p:ext>
            </p:extLst>
          </p:nvPr>
        </p:nvGraphicFramePr>
        <p:xfrm>
          <a:off x="1033251" y="3861048"/>
          <a:ext cx="5843005" cy="1440160"/>
        </p:xfrm>
        <a:graphic>
          <a:graphicData uri="http://schemas.openxmlformats.org/drawingml/2006/table">
            <a:tbl>
              <a:tblPr firstRow="1" firstCol="1" bandRow="1">
                <a:tableStyleId>{5C22544A-7EE6-4342-B048-85BDC9FD1C3A}</a:tableStyleId>
              </a:tblPr>
              <a:tblGrid>
                <a:gridCol w="4617608">
                  <a:extLst>
                    <a:ext uri="{9D8B030D-6E8A-4147-A177-3AD203B41FA5}">
                      <a16:colId xmlns:a16="http://schemas.microsoft.com/office/drawing/2014/main" val="20000"/>
                    </a:ext>
                  </a:extLst>
                </a:gridCol>
                <a:gridCol w="1225397">
                  <a:extLst>
                    <a:ext uri="{9D8B030D-6E8A-4147-A177-3AD203B41FA5}">
                      <a16:colId xmlns:a16="http://schemas.microsoft.com/office/drawing/2014/main" val="20002"/>
                    </a:ext>
                  </a:extLst>
                </a:gridCol>
              </a:tblGrid>
              <a:tr h="360040">
                <a:tc>
                  <a:txBody>
                    <a:bodyPr/>
                    <a:lstStyle/>
                    <a:p>
                      <a:pPr marL="457200" algn="ctr">
                        <a:lnSpc>
                          <a:spcPct val="115000"/>
                        </a:lnSpc>
                        <a:spcAft>
                          <a:spcPts val="0"/>
                        </a:spcAft>
                      </a:pPr>
                      <a:r>
                        <a:rPr lang="fr-FR" sz="1800" dirty="0">
                          <a:effectLst/>
                          <a:latin typeface="Century Gothic" panose="020B0502020202020204" pitchFamily="34" charset="0"/>
                        </a:rPr>
                        <a:t>Durée du stage</a:t>
                      </a:r>
                      <a:endParaRPr lang="fr-FR" sz="1800" dirty="0">
                        <a:effectLst/>
                        <a:latin typeface="Century Gothic" panose="020B0502020202020204" pitchFamily="34" charset="0"/>
                        <a:ea typeface="Cambria"/>
                        <a:cs typeface="Times New Roman"/>
                      </a:endParaRPr>
                    </a:p>
                  </a:txBody>
                  <a:tcPr marL="44450" marR="44450" marT="0" marB="0" anchor="ctr"/>
                </a:tc>
                <a:tc>
                  <a:txBody>
                    <a:bodyPr/>
                    <a:lstStyle/>
                    <a:p>
                      <a:pPr algn="ctr">
                        <a:lnSpc>
                          <a:spcPct val="115000"/>
                        </a:lnSpc>
                        <a:spcAft>
                          <a:spcPts val="0"/>
                        </a:spcAft>
                      </a:pPr>
                      <a:r>
                        <a:rPr lang="fr-FR" sz="1800" dirty="0">
                          <a:effectLst/>
                          <a:latin typeface="Century Gothic" panose="020B0502020202020204" pitchFamily="34" charset="0"/>
                        </a:rPr>
                        <a:t>Montant</a:t>
                      </a:r>
                      <a:endParaRPr lang="fr-FR" sz="1800" dirty="0">
                        <a:effectLst/>
                        <a:latin typeface="Century Gothic" panose="020B0502020202020204" pitchFamily="34" charset="0"/>
                        <a:ea typeface="Cambria"/>
                        <a:cs typeface="Times New Roman"/>
                      </a:endParaRPr>
                    </a:p>
                  </a:txBody>
                  <a:tcPr marL="44450" marR="44450" marT="0" marB="0" anchor="ctr"/>
                </a:tc>
                <a:extLst>
                  <a:ext uri="{0D108BD9-81ED-4DB2-BD59-A6C34878D82A}">
                    <a16:rowId xmlns:a16="http://schemas.microsoft.com/office/drawing/2014/main" val="10000"/>
                  </a:ext>
                </a:extLst>
              </a:tr>
              <a:tr h="360040">
                <a:tc>
                  <a:txBody>
                    <a:bodyPr/>
                    <a:lstStyle/>
                    <a:p>
                      <a:pPr marL="457200" algn="l">
                        <a:lnSpc>
                          <a:spcPct val="115000"/>
                        </a:lnSpc>
                        <a:spcAft>
                          <a:spcPts val="0"/>
                        </a:spcAft>
                      </a:pPr>
                      <a:r>
                        <a:rPr lang="fr-FR" sz="1800" dirty="0">
                          <a:effectLst/>
                          <a:latin typeface="Century Gothic" panose="020B0502020202020204" pitchFamily="34" charset="0"/>
                        </a:rPr>
                        <a:t>Entre 1 et 2,5 mois</a:t>
                      </a:r>
                      <a:endParaRPr lang="fr-FR" sz="1800" dirty="0">
                        <a:effectLst/>
                        <a:latin typeface="Century Gothic" panose="020B0502020202020204" pitchFamily="34" charset="0"/>
                        <a:ea typeface="Cambria"/>
                        <a:cs typeface="Times New Roman"/>
                      </a:endParaRPr>
                    </a:p>
                  </a:txBody>
                  <a:tcPr marL="44450" marR="44450" marT="0" marB="0" anchor="ctr"/>
                </a:tc>
                <a:tc>
                  <a:txBody>
                    <a:bodyPr/>
                    <a:lstStyle/>
                    <a:p>
                      <a:pPr algn="ctr">
                        <a:lnSpc>
                          <a:spcPct val="115000"/>
                        </a:lnSpc>
                        <a:spcAft>
                          <a:spcPts val="0"/>
                        </a:spcAft>
                      </a:pPr>
                      <a:r>
                        <a:rPr lang="fr-FR" sz="1800" dirty="0">
                          <a:effectLst/>
                          <a:latin typeface="Century Gothic" panose="020B0502020202020204" pitchFamily="34" charset="0"/>
                        </a:rPr>
                        <a:t>380 €</a:t>
                      </a:r>
                      <a:endParaRPr lang="fr-FR" sz="1800" dirty="0">
                        <a:effectLst/>
                        <a:latin typeface="Century Gothic" panose="020B0502020202020204" pitchFamily="34" charset="0"/>
                        <a:ea typeface="Cambria"/>
                        <a:cs typeface="Times New Roman"/>
                      </a:endParaRPr>
                    </a:p>
                  </a:txBody>
                  <a:tcPr marL="44450" marR="44450" marT="0" marB="0" anchor="ctr"/>
                </a:tc>
                <a:extLst>
                  <a:ext uri="{0D108BD9-81ED-4DB2-BD59-A6C34878D82A}">
                    <a16:rowId xmlns:a16="http://schemas.microsoft.com/office/drawing/2014/main" val="10001"/>
                  </a:ext>
                </a:extLst>
              </a:tr>
              <a:tr h="360040">
                <a:tc>
                  <a:txBody>
                    <a:bodyPr/>
                    <a:lstStyle/>
                    <a:p>
                      <a:pPr marL="457200" algn="l">
                        <a:lnSpc>
                          <a:spcPct val="115000"/>
                        </a:lnSpc>
                        <a:spcAft>
                          <a:spcPts val="0"/>
                        </a:spcAft>
                      </a:pPr>
                      <a:r>
                        <a:rPr lang="fr-FR" sz="1800" dirty="0">
                          <a:effectLst/>
                          <a:latin typeface="Century Gothic" panose="020B0502020202020204" pitchFamily="34" charset="0"/>
                        </a:rPr>
                        <a:t>Entre 2,5 et 5 mois </a:t>
                      </a:r>
                      <a:endParaRPr lang="fr-FR" sz="1800" dirty="0">
                        <a:effectLst/>
                        <a:latin typeface="Century Gothic" panose="020B0502020202020204" pitchFamily="34" charset="0"/>
                        <a:ea typeface="Cambria"/>
                        <a:cs typeface="Times New Roman"/>
                      </a:endParaRPr>
                    </a:p>
                  </a:txBody>
                  <a:tcPr marL="44450" marR="44450" marT="0" marB="0" anchor="ctr"/>
                </a:tc>
                <a:tc>
                  <a:txBody>
                    <a:bodyPr/>
                    <a:lstStyle/>
                    <a:p>
                      <a:pPr algn="ctr">
                        <a:lnSpc>
                          <a:spcPct val="115000"/>
                        </a:lnSpc>
                        <a:spcAft>
                          <a:spcPts val="0"/>
                        </a:spcAft>
                      </a:pPr>
                      <a:r>
                        <a:rPr lang="fr-FR" sz="1800" dirty="0">
                          <a:effectLst/>
                          <a:latin typeface="Century Gothic" panose="020B0502020202020204" pitchFamily="34" charset="0"/>
                        </a:rPr>
                        <a:t>760 €</a:t>
                      </a:r>
                      <a:endParaRPr lang="fr-FR" sz="1800" dirty="0">
                        <a:effectLst/>
                        <a:latin typeface="Century Gothic" panose="020B0502020202020204" pitchFamily="34" charset="0"/>
                        <a:ea typeface="Cambria"/>
                        <a:cs typeface="Times New Roman"/>
                      </a:endParaRPr>
                    </a:p>
                  </a:txBody>
                  <a:tcPr marL="44450" marR="44450" marT="0" marB="0" anchor="ctr"/>
                </a:tc>
                <a:extLst>
                  <a:ext uri="{0D108BD9-81ED-4DB2-BD59-A6C34878D82A}">
                    <a16:rowId xmlns:a16="http://schemas.microsoft.com/office/drawing/2014/main" val="10002"/>
                  </a:ext>
                </a:extLst>
              </a:tr>
              <a:tr h="360040">
                <a:tc>
                  <a:txBody>
                    <a:bodyPr/>
                    <a:lstStyle/>
                    <a:p>
                      <a:pPr marL="457200" algn="l">
                        <a:lnSpc>
                          <a:spcPct val="115000"/>
                        </a:lnSpc>
                        <a:spcAft>
                          <a:spcPts val="0"/>
                        </a:spcAft>
                      </a:pPr>
                      <a:r>
                        <a:rPr lang="fr-FR" sz="1800" dirty="0">
                          <a:effectLst/>
                          <a:latin typeface="Century Gothic" panose="020B0502020202020204" pitchFamily="34" charset="0"/>
                        </a:rPr>
                        <a:t>5 mois et plus</a:t>
                      </a:r>
                      <a:endParaRPr lang="fr-FR" sz="1800" dirty="0">
                        <a:effectLst/>
                        <a:latin typeface="Century Gothic" panose="020B0502020202020204" pitchFamily="34" charset="0"/>
                        <a:ea typeface="Cambria"/>
                        <a:cs typeface="Times New Roman"/>
                      </a:endParaRPr>
                    </a:p>
                  </a:txBody>
                  <a:tcPr marL="44450" marR="44450" marT="0" marB="0" anchor="ctr"/>
                </a:tc>
                <a:tc>
                  <a:txBody>
                    <a:bodyPr/>
                    <a:lstStyle/>
                    <a:p>
                      <a:pPr algn="ctr">
                        <a:lnSpc>
                          <a:spcPct val="115000"/>
                        </a:lnSpc>
                        <a:spcAft>
                          <a:spcPts val="0"/>
                        </a:spcAft>
                      </a:pPr>
                      <a:r>
                        <a:rPr lang="fr-FR" sz="1800" dirty="0">
                          <a:effectLst/>
                          <a:latin typeface="Century Gothic" panose="020B0502020202020204" pitchFamily="34" charset="0"/>
                        </a:rPr>
                        <a:t>1 140 €</a:t>
                      </a:r>
                      <a:endParaRPr lang="fr-FR" sz="1800" dirty="0">
                        <a:effectLst/>
                        <a:latin typeface="Century Gothic" panose="020B0502020202020204" pitchFamily="34" charset="0"/>
                        <a:ea typeface="Cambria"/>
                        <a:cs typeface="Times New Roman"/>
                      </a:endParaRPr>
                    </a:p>
                  </a:txBody>
                  <a:tcPr marL="44450" marR="44450" marT="0" marB="0" anchor="ctr"/>
                </a:tc>
                <a:extLst>
                  <a:ext uri="{0D108BD9-81ED-4DB2-BD59-A6C34878D82A}">
                    <a16:rowId xmlns:a16="http://schemas.microsoft.com/office/drawing/2014/main" val="10003"/>
                  </a:ext>
                </a:extLst>
              </a:tr>
            </a:tbl>
          </a:graphicData>
        </a:graphic>
      </p:graphicFrame>
      <p:sp>
        <p:nvSpPr>
          <p:cNvPr id="11" name="ZoneTexte 10"/>
          <p:cNvSpPr txBox="1"/>
          <p:nvPr/>
        </p:nvSpPr>
        <p:spPr>
          <a:xfrm>
            <a:off x="539552" y="593628"/>
            <a:ext cx="7776864" cy="584775"/>
          </a:xfrm>
          <a:prstGeom prst="rect">
            <a:avLst/>
          </a:prstGeom>
          <a:noFill/>
        </p:spPr>
        <p:txBody>
          <a:bodyPr wrap="square" rtlCol="0">
            <a:spAutoFit/>
          </a:bodyPr>
          <a:lstStyle/>
          <a:p>
            <a:r>
              <a:rPr lang="fr-FR" sz="3200" b="1" dirty="0">
                <a:solidFill>
                  <a:srgbClr val="EE7021"/>
                </a:solidFill>
                <a:latin typeface="Century Gothic" pitchFamily="34" charset="0"/>
              </a:rPr>
              <a:t>PRÉSENTATION DES BOURSES </a:t>
            </a:r>
          </a:p>
        </p:txBody>
      </p:sp>
      <p:sp>
        <p:nvSpPr>
          <p:cNvPr id="5" name="Rectangle 4"/>
          <p:cNvSpPr/>
          <p:nvPr/>
        </p:nvSpPr>
        <p:spPr>
          <a:xfrm>
            <a:off x="431540" y="1127896"/>
            <a:ext cx="8285881" cy="2562240"/>
          </a:xfrm>
          <a:prstGeom prst="rect">
            <a:avLst/>
          </a:prstGeom>
        </p:spPr>
        <p:txBody>
          <a:bodyPr wrap="square">
            <a:spAutoFit/>
          </a:bodyPr>
          <a:lstStyle/>
          <a:p>
            <a:pPr eaLnBrk="1" hangingPunct="1"/>
            <a:r>
              <a:rPr lang="fr-FR" sz="2400" b="1" dirty="0">
                <a:solidFill>
                  <a:schemeClr val="tx2">
                    <a:lumMod val="60000"/>
                    <a:lumOff val="40000"/>
                  </a:schemeClr>
                </a:solidFill>
                <a:latin typeface="Century Gothic" pitchFamily="34" charset="0"/>
              </a:rPr>
              <a:t>2. Région AURA – « BRMIE »</a:t>
            </a:r>
          </a:p>
          <a:p>
            <a:pPr eaLnBrk="1" hangingPunct="1"/>
            <a:endParaRPr lang="fr-FR" sz="1050" b="1" dirty="0">
              <a:latin typeface="Century Gothic" pitchFamily="34" charset="0"/>
            </a:endParaRPr>
          </a:p>
          <a:p>
            <a:pPr marL="342900" indent="-342900" eaLnBrk="1" hangingPunct="1">
              <a:buFont typeface="Wingdings" panose="05000000000000000000" pitchFamily="2" charset="2"/>
              <a:buChar char="Ø"/>
            </a:pPr>
            <a:r>
              <a:rPr lang="fr-FR" b="1" dirty="0">
                <a:latin typeface="Century Gothic" pitchFamily="34" charset="0"/>
              </a:rPr>
              <a:t>CRITÈRES D’ÉLIGIBILITÉ</a:t>
            </a:r>
          </a:p>
          <a:p>
            <a:pPr marL="285750" indent="-285750">
              <a:buFont typeface="Arial" panose="020B0604020202020204" pitchFamily="34" charset="0"/>
              <a:buChar char="•"/>
            </a:pPr>
            <a:r>
              <a:rPr lang="fr-FR" dirty="0">
                <a:latin typeface="Century Gothic" panose="020B0502020202020204" pitchFamily="34" charset="0"/>
              </a:rPr>
              <a:t>Stage d’1 mois minimum</a:t>
            </a:r>
          </a:p>
          <a:p>
            <a:pPr marL="285750" indent="-285750">
              <a:buFont typeface="Arial" panose="020B0604020202020204" pitchFamily="34" charset="0"/>
              <a:buChar char="•"/>
            </a:pPr>
            <a:r>
              <a:rPr lang="fr-FR" dirty="0">
                <a:latin typeface="Century Gothic" panose="020B0502020202020204" pitchFamily="34" charset="0"/>
              </a:rPr>
              <a:t>Diplôme national ou DUETI</a:t>
            </a:r>
          </a:p>
          <a:p>
            <a:pPr marL="285750" indent="-285750">
              <a:buFont typeface="Arial"/>
              <a:buChar char="•"/>
            </a:pPr>
            <a:r>
              <a:rPr lang="fr-FR" dirty="0">
                <a:latin typeface="Century Gothic" panose="020B0502020202020204" pitchFamily="34" charset="0"/>
              </a:rPr>
              <a:t>Ne pas partir dans son pays d’origine (étudiant non français).</a:t>
            </a:r>
          </a:p>
          <a:p>
            <a:pPr marL="285750" indent="-285750">
              <a:buFont typeface="Arial"/>
              <a:buChar char="•"/>
            </a:pPr>
            <a:r>
              <a:rPr lang="fr-FR" dirty="0">
                <a:latin typeface="Century Gothic" panose="020B0502020202020204" pitchFamily="34" charset="0"/>
              </a:rPr>
              <a:t>Attention au plafond maximum de mobilité financée, tous cycles confondus, études et stages confondus (48 semaines).</a:t>
            </a:r>
          </a:p>
          <a:p>
            <a:pPr marL="285750" indent="-285750">
              <a:buFont typeface="Arial" panose="020B0604020202020204" pitchFamily="34" charset="0"/>
              <a:buChar char="•"/>
            </a:pPr>
            <a:endParaRPr lang="fr-FR" dirty="0">
              <a:latin typeface="Century Gothic" panose="020B0502020202020204" pitchFamily="34" charset="0"/>
            </a:endParaRPr>
          </a:p>
        </p:txBody>
      </p:sp>
      <p:sp>
        <p:nvSpPr>
          <p:cNvPr id="6" name="Rectangle 5"/>
          <p:cNvSpPr/>
          <p:nvPr/>
        </p:nvSpPr>
        <p:spPr>
          <a:xfrm>
            <a:off x="644370" y="5321165"/>
            <a:ext cx="7802996" cy="646331"/>
          </a:xfrm>
          <a:prstGeom prst="rect">
            <a:avLst/>
          </a:prstGeom>
        </p:spPr>
        <p:txBody>
          <a:bodyPr wrap="square">
            <a:spAutoFit/>
          </a:bodyPr>
          <a:lstStyle/>
          <a:p>
            <a:r>
              <a:rPr lang="fr-FR" dirty="0">
                <a:latin typeface="Century Gothic" pitchFamily="34" charset="0"/>
              </a:rPr>
              <a:t>+entre 80 € et 530 € selon échelon pour les étudiants boursiers</a:t>
            </a:r>
          </a:p>
          <a:p>
            <a:r>
              <a:rPr lang="fr-FR" dirty="0">
                <a:latin typeface="Century Gothic" pitchFamily="34" charset="0"/>
              </a:rPr>
              <a:t>+530 € forfaitaires pour les étudiants en situation de handicap</a:t>
            </a:r>
          </a:p>
        </p:txBody>
      </p:sp>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3749" y="-4215"/>
            <a:ext cx="1885529" cy="1056951"/>
          </a:xfrm>
          <a:prstGeom prst="rect">
            <a:avLst/>
          </a:prstGeom>
        </p:spPr>
      </p:pic>
      <p:sp>
        <p:nvSpPr>
          <p:cNvPr id="2" name="Espace réservé du numéro de diapositive 1"/>
          <p:cNvSpPr>
            <a:spLocks noGrp="1"/>
          </p:cNvSpPr>
          <p:nvPr>
            <p:ph type="sldNum" sz="quarter" idx="12"/>
          </p:nvPr>
        </p:nvSpPr>
        <p:spPr>
          <a:xfrm>
            <a:off x="6830888" y="6356350"/>
            <a:ext cx="2133600" cy="365125"/>
          </a:xfrm>
        </p:spPr>
        <p:txBody>
          <a:bodyPr/>
          <a:lstStyle/>
          <a:p>
            <a:pPr>
              <a:defRPr/>
            </a:pPr>
            <a:fld id="{A6362702-71FD-478C-8ABB-00E2043F094D}" type="slidenum">
              <a:rPr lang="fr-FR" sz="1600" b="1" smtClean="0"/>
              <a:pPr>
                <a:defRPr/>
              </a:pPr>
              <a:t>15</a:t>
            </a:fld>
            <a:endParaRPr lang="fr-FR" sz="1600" b="1"/>
          </a:p>
        </p:txBody>
      </p:sp>
      <p:sp>
        <p:nvSpPr>
          <p:cNvPr id="14" name="Rectangle 13"/>
          <p:cNvSpPr/>
          <p:nvPr/>
        </p:nvSpPr>
        <p:spPr>
          <a:xfrm>
            <a:off x="7291883" y="3878595"/>
            <a:ext cx="1653505" cy="1477328"/>
          </a:xfrm>
          <a:prstGeom prst="rect">
            <a:avLst/>
          </a:prstGeom>
          <a:ln w="19050">
            <a:solidFill>
              <a:srgbClr val="F19120"/>
            </a:solidFill>
          </a:ln>
        </p:spPr>
        <p:txBody>
          <a:bodyPr wrap="square">
            <a:spAutoFit/>
          </a:bodyPr>
          <a:lstStyle/>
          <a:p>
            <a:pPr algn="ctr"/>
            <a:r>
              <a:rPr lang="fr-FR" dirty="0">
                <a:solidFill>
                  <a:srgbClr val="EE7021"/>
                </a:solidFill>
                <a:latin typeface="Century Gothic" panose="020B0502020202020204" pitchFamily="34" charset="0"/>
              </a:rPr>
              <a:t>Bourse</a:t>
            </a:r>
            <a:r>
              <a:rPr lang="fr-FR" b="1" dirty="0">
                <a:solidFill>
                  <a:srgbClr val="EE7021"/>
                </a:solidFill>
                <a:latin typeface="Century Gothic" panose="020B0502020202020204" pitchFamily="34" charset="0"/>
              </a:rPr>
              <a:t> forfaitaire </a:t>
            </a:r>
            <a:r>
              <a:rPr lang="fr-FR" dirty="0">
                <a:solidFill>
                  <a:srgbClr val="EE7021"/>
                </a:solidFill>
                <a:latin typeface="Century Gothic" panose="020B0502020202020204" pitchFamily="34" charset="0"/>
              </a:rPr>
              <a:t>payée en deux fois (75%+25%).</a:t>
            </a:r>
          </a:p>
        </p:txBody>
      </p:sp>
      <p:sp>
        <p:nvSpPr>
          <p:cNvPr id="12" name="ZoneTexte 11">
            <a:extLst>
              <a:ext uri="{FF2B5EF4-FFF2-40B4-BE49-F238E27FC236}">
                <a16:creationId xmlns:a16="http://schemas.microsoft.com/office/drawing/2014/main" id="{A8C0CD18-DF95-45D1-AA3B-81589C8FF96E}"/>
              </a:ext>
            </a:extLst>
          </p:cNvPr>
          <p:cNvSpPr txBox="1"/>
          <p:nvPr/>
        </p:nvSpPr>
        <p:spPr>
          <a:xfrm>
            <a:off x="5508104" y="6352143"/>
            <a:ext cx="1872208" cy="369332"/>
          </a:xfrm>
          <a:prstGeom prst="rect">
            <a:avLst/>
          </a:prstGeom>
          <a:solidFill>
            <a:schemeClr val="bg1"/>
          </a:solidFill>
        </p:spPr>
        <p:txBody>
          <a:bodyPr wrap="square" rtlCol="0">
            <a:spAutoFit/>
          </a:bodyPr>
          <a:lstStyle/>
          <a:p>
            <a:r>
              <a:rPr lang="fr-FR" dirty="0">
                <a:solidFill>
                  <a:srgbClr val="EE7021"/>
                </a:solidFill>
              </a:rPr>
              <a:t>Octobre 2023</a:t>
            </a:r>
          </a:p>
        </p:txBody>
      </p:sp>
    </p:spTree>
    <p:extLst>
      <p:ext uri="{BB962C8B-B14F-4D97-AF65-F5344CB8AC3E}">
        <p14:creationId xmlns:p14="http://schemas.microsoft.com/office/powerpoint/2010/main" val="4069010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P spid="6" grpId="0"/>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12"/>
          <p:cNvSpPr txBox="1">
            <a:spLocks noChangeArrowheads="1"/>
          </p:cNvSpPr>
          <p:nvPr/>
        </p:nvSpPr>
        <p:spPr bwMode="auto">
          <a:xfrm>
            <a:off x="431540" y="3717032"/>
            <a:ext cx="8280920" cy="2231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285750" indent="-285750" eaLnBrk="1" hangingPunct="1">
              <a:buFont typeface="Arial" panose="020B0604020202020204" pitchFamily="34" charset="0"/>
              <a:buChar char="•"/>
            </a:pPr>
            <a:endParaRPr lang="fr-FR" sz="1300" dirty="0">
              <a:latin typeface="Century Gothic" pitchFamily="34" charset="0"/>
            </a:endParaRPr>
          </a:p>
          <a:p>
            <a:pPr marL="342900" indent="-342900" eaLnBrk="1" hangingPunct="1">
              <a:buFont typeface="Wingdings" panose="05000000000000000000" pitchFamily="2" charset="2"/>
              <a:buChar char="Ø"/>
            </a:pPr>
            <a:r>
              <a:rPr lang="fr-FR" b="1" dirty="0">
                <a:latin typeface="Century Gothic" pitchFamily="34" charset="0"/>
              </a:rPr>
              <a:t>MONTANT</a:t>
            </a:r>
          </a:p>
          <a:p>
            <a:pPr marL="342900" indent="-342900" eaLnBrk="1" hangingPunct="1">
              <a:buFont typeface="Wingdings" panose="05000000000000000000" pitchFamily="2" charset="2"/>
              <a:buChar char="Ø"/>
            </a:pPr>
            <a:endParaRPr lang="fr-FR" b="1" dirty="0">
              <a:latin typeface="Century Gothic" pitchFamily="34" charset="0"/>
            </a:endParaRPr>
          </a:p>
          <a:p>
            <a:pPr marL="342900" indent="-342900" eaLnBrk="1" hangingPunct="1">
              <a:buFont typeface="Wingdings" panose="05000000000000000000" pitchFamily="2" charset="2"/>
              <a:buChar char="Ø"/>
            </a:pPr>
            <a:endParaRPr lang="fr-FR" b="1" dirty="0">
              <a:latin typeface="Century Gothic" pitchFamily="34" charset="0"/>
            </a:endParaRPr>
          </a:p>
          <a:p>
            <a:pPr marL="342900" indent="-342900" eaLnBrk="1" hangingPunct="1">
              <a:buFont typeface="Wingdings" panose="05000000000000000000" pitchFamily="2" charset="2"/>
              <a:buChar char="Ø"/>
            </a:pPr>
            <a:endParaRPr lang="fr-FR" b="1" dirty="0">
              <a:latin typeface="Century Gothic" pitchFamily="34" charset="0"/>
            </a:endParaRPr>
          </a:p>
          <a:p>
            <a:pPr eaLnBrk="1" hangingPunct="1"/>
            <a:endParaRPr lang="fr-FR" b="1" dirty="0">
              <a:latin typeface="Century Gothic" pitchFamily="34" charset="0"/>
            </a:endParaRPr>
          </a:p>
          <a:p>
            <a:pPr eaLnBrk="1" hangingPunct="1"/>
            <a:endParaRPr lang="fr-FR" b="1" dirty="0">
              <a:latin typeface="Century Gothic" pitchFamily="34" charset="0"/>
            </a:endParaRPr>
          </a:p>
          <a:p>
            <a:pPr eaLnBrk="1" hangingPunct="1"/>
            <a:endParaRPr lang="fr-FR" b="1" dirty="0">
              <a:latin typeface="Century Gothic" pitchFamily="34" charset="0"/>
            </a:endParaRPr>
          </a:p>
        </p:txBody>
      </p:sp>
      <p:sp>
        <p:nvSpPr>
          <p:cNvPr id="9" name="ZoneTexte 8"/>
          <p:cNvSpPr txBox="1"/>
          <p:nvPr/>
        </p:nvSpPr>
        <p:spPr>
          <a:xfrm>
            <a:off x="1475765" y="372397"/>
            <a:ext cx="5400600" cy="261610"/>
          </a:xfrm>
          <a:prstGeom prst="rect">
            <a:avLst/>
          </a:prstGeom>
          <a:noFill/>
        </p:spPr>
        <p:txBody>
          <a:bodyPr wrap="square" rtlCol="0">
            <a:spAutoFit/>
          </a:bodyPr>
          <a:lstStyle/>
          <a:p>
            <a:r>
              <a:rPr lang="fr-FR" sz="1100" b="1" dirty="0">
                <a:solidFill>
                  <a:srgbClr val="252320"/>
                </a:solidFill>
                <a:latin typeface="Century Gothic" pitchFamily="34" charset="0"/>
              </a:rPr>
              <a:t>BOURSES DE MOBILITÉ |STAGES</a:t>
            </a:r>
            <a:endParaRPr lang="fr-FR" sz="1100" dirty="0">
              <a:solidFill>
                <a:srgbClr val="252320"/>
              </a:solidFill>
              <a:latin typeface="Century Gothic" pitchFamily="34" charset="0"/>
            </a:endParaRPr>
          </a:p>
        </p:txBody>
      </p:sp>
      <p:graphicFrame>
        <p:nvGraphicFramePr>
          <p:cNvPr id="4" name="Tableau 3"/>
          <p:cNvGraphicFramePr>
            <a:graphicFrameLocks noGrp="1"/>
          </p:cNvGraphicFramePr>
          <p:nvPr>
            <p:extLst>
              <p:ext uri="{D42A27DB-BD31-4B8C-83A1-F6EECF244321}">
                <p14:modId xmlns:p14="http://schemas.microsoft.com/office/powerpoint/2010/main" val="3633635260"/>
              </p:ext>
            </p:extLst>
          </p:nvPr>
        </p:nvGraphicFramePr>
        <p:xfrm>
          <a:off x="1081354" y="4293096"/>
          <a:ext cx="6947030" cy="1224135"/>
        </p:xfrm>
        <a:graphic>
          <a:graphicData uri="http://schemas.openxmlformats.org/drawingml/2006/table">
            <a:tbl>
              <a:tblPr firstRow="1" firstCol="1" bandRow="1">
                <a:tableStyleId>{5C22544A-7EE6-4342-B048-85BDC9FD1C3A}</a:tableStyleId>
              </a:tblPr>
              <a:tblGrid>
                <a:gridCol w="4485117">
                  <a:extLst>
                    <a:ext uri="{9D8B030D-6E8A-4147-A177-3AD203B41FA5}">
                      <a16:colId xmlns:a16="http://schemas.microsoft.com/office/drawing/2014/main" val="20000"/>
                    </a:ext>
                  </a:extLst>
                </a:gridCol>
                <a:gridCol w="2461913">
                  <a:extLst>
                    <a:ext uri="{9D8B030D-6E8A-4147-A177-3AD203B41FA5}">
                      <a16:colId xmlns:a16="http://schemas.microsoft.com/office/drawing/2014/main" val="20002"/>
                    </a:ext>
                  </a:extLst>
                </a:gridCol>
              </a:tblGrid>
              <a:tr h="432047">
                <a:tc>
                  <a:txBody>
                    <a:bodyPr/>
                    <a:lstStyle/>
                    <a:p>
                      <a:pPr marL="457200" algn="ctr">
                        <a:lnSpc>
                          <a:spcPct val="115000"/>
                        </a:lnSpc>
                        <a:spcAft>
                          <a:spcPts val="0"/>
                        </a:spcAft>
                        <a:tabLst>
                          <a:tab pos="1710690" algn="l"/>
                          <a:tab pos="5220970" algn="l"/>
                        </a:tabLst>
                      </a:pPr>
                      <a:r>
                        <a:rPr lang="fr-FR" sz="1800" dirty="0">
                          <a:effectLst/>
                          <a:latin typeface="Century Gothic" panose="020B0502020202020204" pitchFamily="34" charset="0"/>
                        </a:rPr>
                        <a:t>Durée du stage</a:t>
                      </a:r>
                      <a:endParaRPr lang="fr-FR" sz="1800" dirty="0">
                        <a:effectLst/>
                        <a:latin typeface="Century Gothic" panose="020B0502020202020204" pitchFamily="34" charset="0"/>
                        <a:ea typeface="Cambria"/>
                        <a:cs typeface="Times New Roman"/>
                      </a:endParaRPr>
                    </a:p>
                  </a:txBody>
                  <a:tcPr marL="44450" marR="44450" marT="0" marB="0" anchor="ctr"/>
                </a:tc>
                <a:tc>
                  <a:txBody>
                    <a:bodyPr/>
                    <a:lstStyle/>
                    <a:p>
                      <a:pPr algn="ctr">
                        <a:lnSpc>
                          <a:spcPct val="115000"/>
                        </a:lnSpc>
                        <a:spcAft>
                          <a:spcPts val="0"/>
                        </a:spcAft>
                        <a:tabLst>
                          <a:tab pos="5220970" algn="l"/>
                        </a:tabLst>
                      </a:pPr>
                      <a:r>
                        <a:rPr lang="fr-FR" sz="1800" dirty="0">
                          <a:effectLst/>
                          <a:latin typeface="Century Gothic" panose="020B0502020202020204" pitchFamily="34" charset="0"/>
                        </a:rPr>
                        <a:t>Montant</a:t>
                      </a:r>
                      <a:endParaRPr lang="fr-FR" sz="1800" dirty="0">
                        <a:effectLst/>
                        <a:latin typeface="Century Gothic" panose="020B0502020202020204" pitchFamily="34" charset="0"/>
                        <a:ea typeface="Cambria"/>
                        <a:cs typeface="Times New Roman"/>
                      </a:endParaRPr>
                    </a:p>
                  </a:txBody>
                  <a:tcPr marL="44450" marR="44450" marT="0" marB="0" anchor="ctr"/>
                </a:tc>
                <a:extLst>
                  <a:ext uri="{0D108BD9-81ED-4DB2-BD59-A6C34878D82A}">
                    <a16:rowId xmlns:a16="http://schemas.microsoft.com/office/drawing/2014/main" val="10000"/>
                  </a:ext>
                </a:extLst>
              </a:tr>
              <a:tr h="468052">
                <a:tc>
                  <a:txBody>
                    <a:bodyPr/>
                    <a:lstStyle/>
                    <a:p>
                      <a:pPr marL="457200" algn="l">
                        <a:lnSpc>
                          <a:spcPct val="115000"/>
                        </a:lnSpc>
                        <a:spcAft>
                          <a:spcPts val="0"/>
                        </a:spcAft>
                        <a:tabLst>
                          <a:tab pos="1710690" algn="l"/>
                          <a:tab pos="5220970" algn="l"/>
                        </a:tabLst>
                      </a:pPr>
                      <a:r>
                        <a:rPr lang="fr-FR" sz="1800" dirty="0">
                          <a:effectLst/>
                          <a:latin typeface="Century Gothic" panose="020B0502020202020204" pitchFamily="34" charset="0"/>
                        </a:rPr>
                        <a:t>Entre1 et 5 mois</a:t>
                      </a:r>
                      <a:endParaRPr lang="fr-FR" sz="1800" dirty="0">
                        <a:effectLst/>
                        <a:latin typeface="Century Gothic" panose="020B0502020202020204" pitchFamily="34" charset="0"/>
                        <a:ea typeface="Cambria"/>
                        <a:cs typeface="Times New Roman"/>
                      </a:endParaRPr>
                    </a:p>
                  </a:txBody>
                  <a:tcPr marL="44450" marR="44450" marT="0" marB="0" anchor="ctr"/>
                </a:tc>
                <a:tc>
                  <a:txBody>
                    <a:bodyPr/>
                    <a:lstStyle/>
                    <a:p>
                      <a:pPr algn="ctr">
                        <a:lnSpc>
                          <a:spcPct val="115000"/>
                        </a:lnSpc>
                        <a:spcAft>
                          <a:spcPts val="0"/>
                        </a:spcAft>
                        <a:tabLst>
                          <a:tab pos="5220970" algn="l"/>
                        </a:tabLst>
                      </a:pPr>
                      <a:r>
                        <a:rPr lang="fr-FR" sz="1800" dirty="0">
                          <a:effectLst/>
                          <a:latin typeface="Century Gothic" panose="020B0502020202020204" pitchFamily="34" charset="0"/>
                        </a:rPr>
                        <a:t>800 €</a:t>
                      </a:r>
                      <a:endParaRPr lang="fr-FR" sz="1800" dirty="0">
                        <a:effectLst/>
                        <a:latin typeface="Century Gothic" panose="020B0502020202020204" pitchFamily="34" charset="0"/>
                        <a:ea typeface="Cambria"/>
                        <a:cs typeface="Times New Roman"/>
                      </a:endParaRPr>
                    </a:p>
                  </a:txBody>
                  <a:tcPr marL="44450" marR="44450" marT="0" marB="0" anchor="ctr"/>
                </a:tc>
                <a:extLst>
                  <a:ext uri="{0D108BD9-81ED-4DB2-BD59-A6C34878D82A}">
                    <a16:rowId xmlns:a16="http://schemas.microsoft.com/office/drawing/2014/main" val="10001"/>
                  </a:ext>
                </a:extLst>
              </a:tr>
              <a:tr h="324036">
                <a:tc>
                  <a:txBody>
                    <a:bodyPr/>
                    <a:lstStyle/>
                    <a:p>
                      <a:pPr marL="457200" algn="l">
                        <a:lnSpc>
                          <a:spcPct val="115000"/>
                        </a:lnSpc>
                        <a:spcAft>
                          <a:spcPts val="0"/>
                        </a:spcAft>
                        <a:tabLst>
                          <a:tab pos="1710690" algn="l"/>
                          <a:tab pos="5220970" algn="l"/>
                        </a:tabLst>
                      </a:pPr>
                      <a:r>
                        <a:rPr lang="fr-FR" sz="1800" dirty="0">
                          <a:effectLst/>
                          <a:latin typeface="Century Gothic" panose="020B0502020202020204" pitchFamily="34" charset="0"/>
                        </a:rPr>
                        <a:t>5 mois et</a:t>
                      </a:r>
                      <a:r>
                        <a:rPr lang="fr-FR" sz="1800" baseline="0" dirty="0">
                          <a:effectLst/>
                          <a:latin typeface="Century Gothic" panose="020B0502020202020204" pitchFamily="34" charset="0"/>
                        </a:rPr>
                        <a:t> plus</a:t>
                      </a:r>
                      <a:endParaRPr lang="fr-FR" sz="1800" dirty="0">
                        <a:effectLst/>
                        <a:latin typeface="Century Gothic" panose="020B0502020202020204" pitchFamily="34" charset="0"/>
                        <a:ea typeface="Cambria"/>
                        <a:cs typeface="Times New Roman"/>
                      </a:endParaRPr>
                    </a:p>
                  </a:txBody>
                  <a:tcPr marL="44450" marR="44450" marT="0" marB="0" anchor="ctr"/>
                </a:tc>
                <a:tc>
                  <a:txBody>
                    <a:bodyPr/>
                    <a:lstStyle/>
                    <a:p>
                      <a:pPr algn="ctr">
                        <a:lnSpc>
                          <a:spcPct val="115000"/>
                        </a:lnSpc>
                        <a:spcAft>
                          <a:spcPts val="0"/>
                        </a:spcAft>
                        <a:tabLst>
                          <a:tab pos="5220970" algn="l"/>
                        </a:tabLst>
                      </a:pPr>
                      <a:r>
                        <a:rPr lang="fr-FR" sz="1800" dirty="0">
                          <a:effectLst/>
                          <a:latin typeface="Century Gothic" panose="020B0502020202020204" pitchFamily="34" charset="0"/>
                        </a:rPr>
                        <a:t>1 200 €</a:t>
                      </a:r>
                      <a:endParaRPr lang="fr-FR" sz="1800" dirty="0">
                        <a:effectLst/>
                        <a:latin typeface="Century Gothic" panose="020B0502020202020204" pitchFamily="34" charset="0"/>
                        <a:ea typeface="Cambria"/>
                        <a:cs typeface="Times New Roman"/>
                      </a:endParaRPr>
                    </a:p>
                  </a:txBody>
                  <a:tcPr marL="44450" marR="44450" marT="0" marB="0" anchor="ctr"/>
                </a:tc>
                <a:extLst>
                  <a:ext uri="{0D108BD9-81ED-4DB2-BD59-A6C34878D82A}">
                    <a16:rowId xmlns:a16="http://schemas.microsoft.com/office/drawing/2014/main" val="10002"/>
                  </a:ext>
                </a:extLst>
              </a:tr>
            </a:tbl>
          </a:graphicData>
        </a:graphic>
      </p:graphicFrame>
      <p:sp>
        <p:nvSpPr>
          <p:cNvPr id="10" name="ZoneTexte 9"/>
          <p:cNvSpPr txBox="1"/>
          <p:nvPr/>
        </p:nvSpPr>
        <p:spPr>
          <a:xfrm>
            <a:off x="683567" y="689837"/>
            <a:ext cx="7776864" cy="584775"/>
          </a:xfrm>
          <a:prstGeom prst="rect">
            <a:avLst/>
          </a:prstGeom>
          <a:noFill/>
        </p:spPr>
        <p:txBody>
          <a:bodyPr wrap="square" rtlCol="0">
            <a:spAutoFit/>
          </a:bodyPr>
          <a:lstStyle/>
          <a:p>
            <a:r>
              <a:rPr lang="fr-FR" sz="3200" b="1" dirty="0">
                <a:solidFill>
                  <a:srgbClr val="EE7021"/>
                </a:solidFill>
                <a:latin typeface="Century Gothic" pitchFamily="34" charset="0"/>
              </a:rPr>
              <a:t>PRÉSENTATION DES BOURSES </a:t>
            </a:r>
          </a:p>
        </p:txBody>
      </p:sp>
      <p:sp>
        <p:nvSpPr>
          <p:cNvPr id="5" name="Rectangle 4"/>
          <p:cNvSpPr/>
          <p:nvPr/>
        </p:nvSpPr>
        <p:spPr>
          <a:xfrm>
            <a:off x="431539" y="1628800"/>
            <a:ext cx="8280921" cy="2215991"/>
          </a:xfrm>
          <a:prstGeom prst="rect">
            <a:avLst/>
          </a:prstGeom>
        </p:spPr>
        <p:txBody>
          <a:bodyPr wrap="square">
            <a:spAutoFit/>
          </a:bodyPr>
          <a:lstStyle/>
          <a:p>
            <a:pPr eaLnBrk="1" hangingPunct="1"/>
            <a:r>
              <a:rPr lang="fr-FR" sz="2400" b="1" dirty="0">
                <a:solidFill>
                  <a:schemeClr val="tx2">
                    <a:lumMod val="60000"/>
                    <a:lumOff val="40000"/>
                  </a:schemeClr>
                </a:solidFill>
                <a:latin typeface="Century Gothic" pitchFamily="34" charset="0"/>
              </a:rPr>
              <a:t>3. L’Aide à la Mobilité Internationale (AMI) </a:t>
            </a:r>
          </a:p>
          <a:p>
            <a:pPr eaLnBrk="1" hangingPunct="1"/>
            <a:endParaRPr lang="fr-FR" sz="2400" b="1" dirty="0">
              <a:latin typeface="Century Gothic" pitchFamily="34" charset="0"/>
            </a:endParaRPr>
          </a:p>
          <a:p>
            <a:pPr marL="342900" indent="-342900" eaLnBrk="1" hangingPunct="1">
              <a:buFont typeface="Wingdings" panose="05000000000000000000" pitchFamily="2" charset="2"/>
              <a:buChar char="Ø"/>
            </a:pPr>
            <a:r>
              <a:rPr lang="fr-FR" b="1" dirty="0">
                <a:latin typeface="Century Gothic" pitchFamily="34" charset="0"/>
              </a:rPr>
              <a:t>CRITÈRES D’ÉGIBILITÉ</a:t>
            </a:r>
          </a:p>
          <a:p>
            <a:pPr marL="285750" indent="-285750" eaLnBrk="1" hangingPunct="1">
              <a:buFont typeface="Arial" panose="020B0604020202020204" pitchFamily="34" charset="0"/>
              <a:buChar char="•"/>
            </a:pPr>
            <a:r>
              <a:rPr lang="fr-FR" dirty="0">
                <a:latin typeface="Century Gothic" pitchFamily="34" charset="0"/>
              </a:rPr>
              <a:t>Être boursier sur critères sociaux du CROUS sur l’année de la mobilité ou allocation annuelle</a:t>
            </a:r>
          </a:p>
          <a:p>
            <a:pPr marL="285750" indent="-285750" eaLnBrk="1" hangingPunct="1">
              <a:buFont typeface="Arial" panose="020B0604020202020204" pitchFamily="34" charset="0"/>
              <a:buChar char="•"/>
            </a:pPr>
            <a:r>
              <a:rPr lang="fr-FR" dirty="0">
                <a:latin typeface="Century Gothic" pitchFamily="34" charset="0"/>
              </a:rPr>
              <a:t>Attention au plafond maximum de mobilité financées (stages et études) – 9 mois</a:t>
            </a:r>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6490" y="18189"/>
            <a:ext cx="3117509" cy="818524"/>
          </a:xfrm>
          <a:prstGeom prst="rect">
            <a:avLst/>
          </a:prstGeom>
        </p:spPr>
      </p:pic>
      <p:sp>
        <p:nvSpPr>
          <p:cNvPr id="2" name="Espace réservé du numéro de diapositive 1"/>
          <p:cNvSpPr>
            <a:spLocks noGrp="1"/>
          </p:cNvSpPr>
          <p:nvPr>
            <p:ph type="sldNum" sz="quarter" idx="12"/>
          </p:nvPr>
        </p:nvSpPr>
        <p:spPr>
          <a:xfrm>
            <a:off x="6902896" y="6356350"/>
            <a:ext cx="2133600" cy="365125"/>
          </a:xfrm>
        </p:spPr>
        <p:txBody>
          <a:bodyPr/>
          <a:lstStyle/>
          <a:p>
            <a:pPr>
              <a:defRPr/>
            </a:pPr>
            <a:fld id="{A6362702-71FD-478C-8ABB-00E2043F094D}" type="slidenum">
              <a:rPr lang="fr-FR" sz="1600" b="1" smtClean="0"/>
              <a:pPr>
                <a:defRPr/>
              </a:pPr>
              <a:t>16</a:t>
            </a:fld>
            <a:endParaRPr lang="fr-FR" sz="1600" b="1"/>
          </a:p>
        </p:txBody>
      </p:sp>
      <p:sp>
        <p:nvSpPr>
          <p:cNvPr id="13" name="Rectangle 12"/>
          <p:cNvSpPr/>
          <p:nvPr/>
        </p:nvSpPr>
        <p:spPr>
          <a:xfrm>
            <a:off x="2987824" y="5609857"/>
            <a:ext cx="2592288" cy="646331"/>
          </a:xfrm>
          <a:prstGeom prst="rect">
            <a:avLst/>
          </a:prstGeom>
          <a:ln w="19050">
            <a:solidFill>
              <a:srgbClr val="F19120"/>
            </a:solidFill>
          </a:ln>
        </p:spPr>
        <p:txBody>
          <a:bodyPr wrap="square">
            <a:spAutoFit/>
          </a:bodyPr>
          <a:lstStyle/>
          <a:p>
            <a:pPr algn="ctr"/>
            <a:r>
              <a:rPr lang="fr-FR" dirty="0">
                <a:solidFill>
                  <a:srgbClr val="EE7021"/>
                </a:solidFill>
                <a:latin typeface="Century Gothic" panose="020B0502020202020204" pitchFamily="34" charset="0"/>
              </a:rPr>
              <a:t>Bourse</a:t>
            </a:r>
            <a:r>
              <a:rPr lang="fr-FR" b="1" dirty="0">
                <a:solidFill>
                  <a:srgbClr val="EE7021"/>
                </a:solidFill>
                <a:latin typeface="Century Gothic" panose="020B0502020202020204" pitchFamily="34" charset="0"/>
              </a:rPr>
              <a:t> forfaitaire </a:t>
            </a:r>
            <a:r>
              <a:rPr lang="fr-FR" dirty="0">
                <a:solidFill>
                  <a:srgbClr val="EE7021"/>
                </a:solidFill>
                <a:latin typeface="Century Gothic" panose="020B0502020202020204" pitchFamily="34" charset="0"/>
              </a:rPr>
              <a:t>payée en une fois.</a:t>
            </a:r>
          </a:p>
        </p:txBody>
      </p:sp>
      <p:sp>
        <p:nvSpPr>
          <p:cNvPr id="11" name="ZoneTexte 10">
            <a:extLst>
              <a:ext uri="{FF2B5EF4-FFF2-40B4-BE49-F238E27FC236}">
                <a16:creationId xmlns:a16="http://schemas.microsoft.com/office/drawing/2014/main" id="{16CF4EDC-2A4B-4C40-B1A2-CA8B150EEDA7}"/>
              </a:ext>
            </a:extLst>
          </p:cNvPr>
          <p:cNvSpPr txBox="1"/>
          <p:nvPr/>
        </p:nvSpPr>
        <p:spPr>
          <a:xfrm>
            <a:off x="5508104" y="6352143"/>
            <a:ext cx="1872208" cy="369332"/>
          </a:xfrm>
          <a:prstGeom prst="rect">
            <a:avLst/>
          </a:prstGeom>
          <a:solidFill>
            <a:schemeClr val="bg1"/>
          </a:solidFill>
        </p:spPr>
        <p:txBody>
          <a:bodyPr wrap="square" rtlCol="0">
            <a:spAutoFit/>
          </a:bodyPr>
          <a:lstStyle/>
          <a:p>
            <a:r>
              <a:rPr lang="fr-FR" dirty="0">
                <a:solidFill>
                  <a:srgbClr val="EE7021"/>
                </a:solidFill>
              </a:rPr>
              <a:t>Octobre 2023</a:t>
            </a:r>
          </a:p>
        </p:txBody>
      </p:sp>
    </p:spTree>
    <p:extLst>
      <p:ext uri="{BB962C8B-B14F-4D97-AF65-F5344CB8AC3E}">
        <p14:creationId xmlns:p14="http://schemas.microsoft.com/office/powerpoint/2010/main" val="588778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12"/>
          <p:cNvSpPr txBox="1">
            <a:spLocks noChangeArrowheads="1"/>
          </p:cNvSpPr>
          <p:nvPr/>
        </p:nvSpPr>
        <p:spPr bwMode="auto">
          <a:xfrm>
            <a:off x="539552" y="1268760"/>
            <a:ext cx="815017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fr-FR" sz="1600" dirty="0">
                <a:latin typeface="Century Gothic" pitchFamily="34" charset="0"/>
              </a:rPr>
              <a:t>Les règles pour l’attribution des bourses sont les suivantes pour 2022-2023, </a:t>
            </a:r>
          </a:p>
          <a:p>
            <a:pPr algn="ctr" eaLnBrk="1" hangingPunct="1"/>
            <a:r>
              <a:rPr lang="fr-FR" b="1" dirty="0">
                <a:latin typeface="Century Gothic" pitchFamily="34" charset="0"/>
              </a:rPr>
              <a:t>sans possibilité de choix par l’étudiant </a:t>
            </a:r>
            <a:r>
              <a:rPr lang="fr-FR" dirty="0">
                <a:latin typeface="Century Gothic" pitchFamily="34" charset="0"/>
              </a:rPr>
              <a:t>:</a:t>
            </a:r>
            <a:endParaRPr lang="fr-FR" sz="2400" b="1" dirty="0">
              <a:latin typeface="Century Gothic" pitchFamily="34" charset="0"/>
            </a:endParaRPr>
          </a:p>
        </p:txBody>
      </p:sp>
      <p:sp>
        <p:nvSpPr>
          <p:cNvPr id="8" name="ZoneTexte 7"/>
          <p:cNvSpPr txBox="1"/>
          <p:nvPr/>
        </p:nvSpPr>
        <p:spPr>
          <a:xfrm>
            <a:off x="683568" y="692696"/>
            <a:ext cx="7776864" cy="584775"/>
          </a:xfrm>
          <a:prstGeom prst="rect">
            <a:avLst/>
          </a:prstGeom>
          <a:noFill/>
        </p:spPr>
        <p:txBody>
          <a:bodyPr wrap="square" rtlCol="0">
            <a:spAutoFit/>
          </a:bodyPr>
          <a:lstStyle/>
          <a:p>
            <a:r>
              <a:rPr lang="fr-FR" sz="3200" b="1" dirty="0">
                <a:solidFill>
                  <a:srgbClr val="EE7021"/>
                </a:solidFill>
                <a:latin typeface="Century Gothic" pitchFamily="34" charset="0"/>
              </a:rPr>
              <a:t>RÈGLES D’ATTRIBUTION </a:t>
            </a:r>
          </a:p>
        </p:txBody>
      </p:sp>
      <p:sp>
        <p:nvSpPr>
          <p:cNvPr id="9" name="ZoneTexte 8"/>
          <p:cNvSpPr txBox="1"/>
          <p:nvPr/>
        </p:nvSpPr>
        <p:spPr>
          <a:xfrm>
            <a:off x="1475765" y="372397"/>
            <a:ext cx="5400600" cy="261610"/>
          </a:xfrm>
          <a:prstGeom prst="rect">
            <a:avLst/>
          </a:prstGeom>
          <a:noFill/>
        </p:spPr>
        <p:txBody>
          <a:bodyPr wrap="square" rtlCol="0">
            <a:spAutoFit/>
          </a:bodyPr>
          <a:lstStyle/>
          <a:p>
            <a:r>
              <a:rPr lang="fr-FR" sz="1100" b="1" dirty="0">
                <a:solidFill>
                  <a:srgbClr val="252320"/>
                </a:solidFill>
                <a:latin typeface="Century Gothic" pitchFamily="34" charset="0"/>
              </a:rPr>
              <a:t>BOURSES DE MOBILITÉ |STAGES</a:t>
            </a:r>
            <a:endParaRPr lang="fr-FR" sz="1100" dirty="0">
              <a:solidFill>
                <a:srgbClr val="252320"/>
              </a:solidFill>
              <a:latin typeface="Century Gothic" pitchFamily="34" charset="0"/>
            </a:endParaRPr>
          </a:p>
        </p:txBody>
      </p:sp>
      <p:graphicFrame>
        <p:nvGraphicFramePr>
          <p:cNvPr id="4" name="Tableau 3"/>
          <p:cNvGraphicFramePr>
            <a:graphicFrameLocks noGrp="1"/>
          </p:cNvGraphicFramePr>
          <p:nvPr>
            <p:extLst>
              <p:ext uri="{D42A27DB-BD31-4B8C-83A1-F6EECF244321}">
                <p14:modId xmlns:p14="http://schemas.microsoft.com/office/powerpoint/2010/main" val="1935338302"/>
              </p:ext>
            </p:extLst>
          </p:nvPr>
        </p:nvGraphicFramePr>
        <p:xfrm>
          <a:off x="539552" y="2060848"/>
          <a:ext cx="8150175" cy="3606790"/>
        </p:xfrm>
        <a:graphic>
          <a:graphicData uri="http://schemas.openxmlformats.org/drawingml/2006/table">
            <a:tbl>
              <a:tblPr firstRow="1" firstCol="1" bandRow="1">
                <a:tableStyleId>{5C22544A-7EE6-4342-B048-85BDC9FD1C3A}</a:tableStyleId>
              </a:tblPr>
              <a:tblGrid>
                <a:gridCol w="2232248">
                  <a:extLst>
                    <a:ext uri="{9D8B030D-6E8A-4147-A177-3AD203B41FA5}">
                      <a16:colId xmlns:a16="http://schemas.microsoft.com/office/drawing/2014/main" val="20000"/>
                    </a:ext>
                  </a:extLst>
                </a:gridCol>
                <a:gridCol w="1909204">
                  <a:extLst>
                    <a:ext uri="{9D8B030D-6E8A-4147-A177-3AD203B41FA5}">
                      <a16:colId xmlns:a16="http://schemas.microsoft.com/office/drawing/2014/main" val="20001"/>
                    </a:ext>
                  </a:extLst>
                </a:gridCol>
                <a:gridCol w="1955475">
                  <a:extLst>
                    <a:ext uri="{9D8B030D-6E8A-4147-A177-3AD203B41FA5}">
                      <a16:colId xmlns:a16="http://schemas.microsoft.com/office/drawing/2014/main" val="20002"/>
                    </a:ext>
                  </a:extLst>
                </a:gridCol>
                <a:gridCol w="2053248">
                  <a:extLst>
                    <a:ext uri="{9D8B030D-6E8A-4147-A177-3AD203B41FA5}">
                      <a16:colId xmlns:a16="http://schemas.microsoft.com/office/drawing/2014/main" val="20003"/>
                    </a:ext>
                  </a:extLst>
                </a:gridCol>
              </a:tblGrid>
              <a:tr h="720080">
                <a:tc>
                  <a:txBody>
                    <a:bodyPr/>
                    <a:lstStyle/>
                    <a:p>
                      <a:pPr algn="ctr">
                        <a:lnSpc>
                          <a:spcPct val="115000"/>
                        </a:lnSpc>
                      </a:pPr>
                      <a:endParaRPr lang="fr-FR" sz="1100" dirty="0">
                        <a:effectLst/>
                        <a:latin typeface="Calibri"/>
                      </a:endParaRPr>
                    </a:p>
                  </a:txBody>
                  <a:tcPr marL="35901" marR="35901" marT="0" marB="0" anchor="ctr"/>
                </a:tc>
                <a:tc>
                  <a:txBody>
                    <a:bodyPr/>
                    <a:lstStyle/>
                    <a:p>
                      <a:pPr algn="ctr">
                        <a:lnSpc>
                          <a:spcPct val="115000"/>
                        </a:lnSpc>
                        <a:spcAft>
                          <a:spcPts val="0"/>
                        </a:spcAft>
                      </a:pPr>
                      <a:r>
                        <a:rPr lang="fr-FR" sz="2000" dirty="0">
                          <a:effectLst/>
                        </a:rPr>
                        <a:t>Entre 1 mois et   2,5 mois</a:t>
                      </a:r>
                      <a:endParaRPr lang="fr-FR" sz="2000" dirty="0">
                        <a:effectLst/>
                        <a:latin typeface="Calibri"/>
                        <a:ea typeface="Calibri"/>
                        <a:cs typeface="Times New Roman"/>
                      </a:endParaRPr>
                    </a:p>
                  </a:txBody>
                  <a:tcPr marL="35901" marR="35901" marT="0" marB="0" anchor="ctr"/>
                </a:tc>
                <a:tc>
                  <a:txBody>
                    <a:bodyPr/>
                    <a:lstStyle/>
                    <a:p>
                      <a:pPr algn="ctr">
                        <a:lnSpc>
                          <a:spcPct val="115000"/>
                        </a:lnSpc>
                        <a:spcAft>
                          <a:spcPts val="0"/>
                        </a:spcAft>
                      </a:pPr>
                      <a:r>
                        <a:rPr lang="fr-FR" sz="2000" dirty="0">
                          <a:effectLst/>
                        </a:rPr>
                        <a:t>Entre 2,5 mois et 5 mois</a:t>
                      </a:r>
                      <a:endParaRPr lang="fr-FR" sz="2000" dirty="0">
                        <a:effectLst/>
                        <a:latin typeface="Calibri"/>
                        <a:ea typeface="Calibri"/>
                        <a:cs typeface="Times New Roman"/>
                      </a:endParaRPr>
                    </a:p>
                  </a:txBody>
                  <a:tcPr marL="35901" marR="35901" marT="0" marB="0" anchor="ctr"/>
                </a:tc>
                <a:tc>
                  <a:txBody>
                    <a:bodyPr/>
                    <a:lstStyle/>
                    <a:p>
                      <a:pPr algn="ctr">
                        <a:lnSpc>
                          <a:spcPct val="115000"/>
                        </a:lnSpc>
                        <a:spcAft>
                          <a:spcPts val="0"/>
                        </a:spcAft>
                      </a:pPr>
                      <a:r>
                        <a:rPr lang="fr-FR" sz="2000" dirty="0">
                          <a:effectLst/>
                        </a:rPr>
                        <a:t>5 mois et plus</a:t>
                      </a:r>
                      <a:endParaRPr lang="fr-FR" sz="2000" dirty="0">
                        <a:effectLst/>
                        <a:latin typeface="Calibri"/>
                        <a:ea typeface="Calibri"/>
                        <a:cs typeface="Times New Roman"/>
                      </a:endParaRPr>
                    </a:p>
                  </a:txBody>
                  <a:tcPr marL="35901" marR="35901" marT="0" marB="0" anchor="ctr"/>
                </a:tc>
                <a:extLst>
                  <a:ext uri="{0D108BD9-81ED-4DB2-BD59-A6C34878D82A}">
                    <a16:rowId xmlns:a16="http://schemas.microsoft.com/office/drawing/2014/main" val="10000"/>
                  </a:ext>
                </a:extLst>
              </a:tr>
              <a:tr h="674728">
                <a:tc>
                  <a:txBody>
                    <a:bodyPr/>
                    <a:lstStyle/>
                    <a:p>
                      <a:pPr algn="ctr">
                        <a:lnSpc>
                          <a:spcPct val="115000"/>
                        </a:lnSpc>
                        <a:spcAft>
                          <a:spcPts val="0"/>
                        </a:spcAft>
                      </a:pPr>
                      <a:r>
                        <a:rPr lang="fr-FR" sz="2000" dirty="0">
                          <a:effectLst/>
                        </a:rPr>
                        <a:t>Mobilité dans un pays hors Erasmus+</a:t>
                      </a:r>
                      <a:endParaRPr lang="fr-FR" sz="1050" dirty="0">
                        <a:effectLst/>
                        <a:latin typeface="Calibri"/>
                        <a:ea typeface="Calibri"/>
                        <a:cs typeface="Times New Roman"/>
                      </a:endParaRPr>
                    </a:p>
                  </a:txBody>
                  <a:tcPr marL="35901" marR="35901" marT="0" marB="0" anchor="ctr"/>
                </a:tc>
                <a:tc>
                  <a:txBody>
                    <a:bodyPr/>
                    <a:lstStyle/>
                    <a:p>
                      <a:pPr algn="ctr">
                        <a:lnSpc>
                          <a:spcPct val="115000"/>
                        </a:lnSpc>
                        <a:spcAft>
                          <a:spcPts val="0"/>
                        </a:spcAft>
                      </a:pPr>
                      <a:r>
                        <a:rPr lang="fr-FR" sz="2000" dirty="0">
                          <a:effectLst/>
                        </a:rPr>
                        <a:t>Bourse Région</a:t>
                      </a:r>
                      <a:endParaRPr lang="fr-FR" sz="1100" dirty="0">
                        <a:effectLst/>
                      </a:endParaRPr>
                    </a:p>
                    <a:p>
                      <a:pPr algn="ctr">
                        <a:lnSpc>
                          <a:spcPct val="115000"/>
                        </a:lnSpc>
                        <a:spcAft>
                          <a:spcPts val="0"/>
                        </a:spcAft>
                      </a:pPr>
                      <a:r>
                        <a:rPr lang="fr-FR" sz="2000" dirty="0">
                          <a:effectLst/>
                        </a:rPr>
                        <a:t>380 €</a:t>
                      </a:r>
                      <a:endParaRPr lang="fr-FR" sz="1100" dirty="0">
                        <a:effectLst/>
                        <a:latin typeface="Calibri"/>
                        <a:ea typeface="Calibri"/>
                        <a:cs typeface="Times New Roman"/>
                      </a:endParaRPr>
                    </a:p>
                  </a:txBody>
                  <a:tcPr marL="35901" marR="35901" marT="0" marB="0" anchor="ctr">
                    <a:solidFill>
                      <a:srgbClr val="00FDFF"/>
                    </a:solidFill>
                  </a:tcPr>
                </a:tc>
                <a:tc>
                  <a:txBody>
                    <a:bodyPr/>
                    <a:lstStyle/>
                    <a:p>
                      <a:pPr algn="ctr">
                        <a:lnSpc>
                          <a:spcPct val="115000"/>
                        </a:lnSpc>
                        <a:spcAft>
                          <a:spcPts val="0"/>
                        </a:spcAft>
                      </a:pPr>
                      <a:r>
                        <a:rPr lang="fr-FR" sz="2000" dirty="0">
                          <a:effectLst/>
                        </a:rPr>
                        <a:t>Bourse Région</a:t>
                      </a:r>
                      <a:endParaRPr lang="fr-FR" sz="1100" dirty="0">
                        <a:effectLst/>
                      </a:endParaRPr>
                    </a:p>
                    <a:p>
                      <a:pPr algn="ctr">
                        <a:lnSpc>
                          <a:spcPct val="115000"/>
                        </a:lnSpc>
                        <a:spcAft>
                          <a:spcPts val="0"/>
                        </a:spcAft>
                      </a:pPr>
                      <a:r>
                        <a:rPr lang="fr-FR" sz="2000" dirty="0">
                          <a:effectLst/>
                        </a:rPr>
                        <a:t>760 €</a:t>
                      </a:r>
                      <a:endParaRPr lang="fr-FR" sz="1100" dirty="0">
                        <a:effectLst/>
                        <a:latin typeface="Calibri"/>
                        <a:ea typeface="Calibri"/>
                        <a:cs typeface="Times New Roman"/>
                      </a:endParaRPr>
                    </a:p>
                  </a:txBody>
                  <a:tcPr marL="35901" marR="35901" marT="0" marB="0" anchor="ctr">
                    <a:solidFill>
                      <a:srgbClr val="00FDFF"/>
                    </a:solidFill>
                  </a:tcPr>
                </a:tc>
                <a:tc>
                  <a:txBody>
                    <a:bodyPr/>
                    <a:lstStyle/>
                    <a:p>
                      <a:pPr algn="ctr">
                        <a:lnSpc>
                          <a:spcPct val="115000"/>
                        </a:lnSpc>
                        <a:spcAft>
                          <a:spcPts val="0"/>
                        </a:spcAft>
                      </a:pPr>
                      <a:r>
                        <a:rPr lang="fr-FR" sz="2000" dirty="0">
                          <a:effectLst/>
                        </a:rPr>
                        <a:t>Bourse Région</a:t>
                      </a:r>
                      <a:endParaRPr lang="fr-FR" sz="1100" dirty="0">
                        <a:effectLst/>
                      </a:endParaRPr>
                    </a:p>
                    <a:p>
                      <a:pPr algn="ctr">
                        <a:lnSpc>
                          <a:spcPct val="115000"/>
                        </a:lnSpc>
                        <a:spcAft>
                          <a:spcPts val="0"/>
                        </a:spcAft>
                      </a:pPr>
                      <a:r>
                        <a:rPr lang="fr-FR" sz="2000" dirty="0">
                          <a:effectLst/>
                        </a:rPr>
                        <a:t>1140 €</a:t>
                      </a:r>
                      <a:endParaRPr lang="fr-FR" sz="1100" dirty="0">
                        <a:effectLst/>
                        <a:latin typeface="Calibri"/>
                        <a:ea typeface="Calibri"/>
                        <a:cs typeface="Times New Roman"/>
                      </a:endParaRPr>
                    </a:p>
                  </a:txBody>
                  <a:tcPr marL="35901" marR="35901" marT="0" marB="0" anchor="ctr">
                    <a:solidFill>
                      <a:srgbClr val="00FDFF"/>
                    </a:solidFill>
                  </a:tcPr>
                </a:tc>
                <a:extLst>
                  <a:ext uri="{0D108BD9-81ED-4DB2-BD59-A6C34878D82A}">
                    <a16:rowId xmlns:a16="http://schemas.microsoft.com/office/drawing/2014/main" val="10001"/>
                  </a:ext>
                </a:extLst>
              </a:tr>
              <a:tr h="727794">
                <a:tc>
                  <a:txBody>
                    <a:bodyPr/>
                    <a:lstStyle/>
                    <a:p>
                      <a:pPr algn="ctr">
                        <a:lnSpc>
                          <a:spcPct val="115000"/>
                        </a:lnSpc>
                        <a:spcAft>
                          <a:spcPts val="0"/>
                        </a:spcAft>
                      </a:pPr>
                      <a:r>
                        <a:rPr lang="fr-FR" sz="2000" dirty="0">
                          <a:effectLst/>
                        </a:rPr>
                        <a:t>Mobilité dans un pays Erasmus+</a:t>
                      </a:r>
                      <a:endParaRPr lang="fr-FR" sz="1050" dirty="0">
                        <a:effectLst/>
                        <a:latin typeface="Calibri"/>
                        <a:ea typeface="Calibri"/>
                        <a:cs typeface="Times New Roman"/>
                      </a:endParaRPr>
                    </a:p>
                  </a:txBody>
                  <a:tcPr marL="35901" marR="35901" marT="0" marB="0" anchor="ctr"/>
                </a:tc>
                <a:tc>
                  <a:txBody>
                    <a:bodyPr/>
                    <a:lstStyle/>
                    <a:p>
                      <a:pPr algn="ctr">
                        <a:lnSpc>
                          <a:spcPct val="115000"/>
                        </a:lnSpc>
                        <a:spcAft>
                          <a:spcPts val="0"/>
                        </a:spcAft>
                      </a:pPr>
                      <a:r>
                        <a:rPr lang="fr-FR" sz="2000" dirty="0">
                          <a:effectLst/>
                        </a:rPr>
                        <a:t>Bourse Région</a:t>
                      </a:r>
                      <a:endParaRPr lang="fr-FR" sz="1100" dirty="0">
                        <a:effectLst/>
                      </a:endParaRPr>
                    </a:p>
                    <a:p>
                      <a:pPr algn="ctr">
                        <a:lnSpc>
                          <a:spcPct val="115000"/>
                        </a:lnSpc>
                        <a:spcAft>
                          <a:spcPts val="0"/>
                        </a:spcAft>
                      </a:pPr>
                      <a:r>
                        <a:rPr lang="fr-FR" sz="2000" dirty="0">
                          <a:effectLst/>
                        </a:rPr>
                        <a:t>380 €</a:t>
                      </a:r>
                      <a:endParaRPr lang="fr-FR" sz="1100" dirty="0">
                        <a:effectLst/>
                        <a:latin typeface="Calibri"/>
                        <a:ea typeface="Calibri"/>
                        <a:cs typeface="Times New Roman"/>
                      </a:endParaRPr>
                    </a:p>
                  </a:txBody>
                  <a:tcPr marL="35901" marR="35901" marT="0" marB="0" anchor="ctr">
                    <a:solidFill>
                      <a:srgbClr val="00FDFF"/>
                    </a:solidFill>
                  </a:tcPr>
                </a:tc>
                <a:tc>
                  <a:txBody>
                    <a:bodyPr/>
                    <a:lstStyle/>
                    <a:p>
                      <a:pPr algn="ctr">
                        <a:lnSpc>
                          <a:spcPct val="115000"/>
                        </a:lnSpc>
                        <a:spcAft>
                          <a:spcPts val="0"/>
                        </a:spcAft>
                      </a:pPr>
                      <a:r>
                        <a:rPr lang="fr-FR" sz="2000" dirty="0">
                          <a:effectLst/>
                        </a:rPr>
                        <a:t>Erasmus+ </a:t>
                      </a:r>
                      <a:endParaRPr lang="fr-FR" sz="1100" dirty="0">
                        <a:effectLst/>
                      </a:endParaRPr>
                    </a:p>
                    <a:p>
                      <a:pPr algn="ctr">
                        <a:lnSpc>
                          <a:spcPct val="115000"/>
                        </a:lnSpc>
                        <a:spcAft>
                          <a:spcPts val="0"/>
                        </a:spcAft>
                      </a:pPr>
                      <a:r>
                        <a:rPr lang="fr-FR" sz="2000" dirty="0">
                          <a:effectLst/>
                        </a:rPr>
                        <a:t>720 € (G3) </a:t>
                      </a:r>
                    </a:p>
                    <a:p>
                      <a:pPr algn="ctr">
                        <a:lnSpc>
                          <a:spcPct val="115000"/>
                        </a:lnSpc>
                        <a:spcAft>
                          <a:spcPts val="0"/>
                        </a:spcAft>
                      </a:pPr>
                      <a:r>
                        <a:rPr lang="fr-FR" sz="2000" dirty="0">
                          <a:effectLst/>
                        </a:rPr>
                        <a:t>ou 820 € (G2) </a:t>
                      </a:r>
                    </a:p>
                    <a:p>
                      <a:pPr algn="ctr">
                        <a:lnSpc>
                          <a:spcPct val="115000"/>
                        </a:lnSpc>
                        <a:spcAft>
                          <a:spcPts val="0"/>
                        </a:spcAft>
                      </a:pPr>
                      <a:r>
                        <a:rPr lang="fr-FR" sz="2000" dirty="0">
                          <a:effectLst/>
                        </a:rPr>
                        <a:t>ou 920 € (G1)</a:t>
                      </a:r>
                      <a:endParaRPr lang="fr-FR" sz="1100" dirty="0">
                        <a:effectLst/>
                        <a:latin typeface="Calibri"/>
                        <a:ea typeface="Calibri"/>
                        <a:cs typeface="Times New Roman"/>
                      </a:endParaRPr>
                    </a:p>
                  </a:txBody>
                  <a:tcPr marL="35901" marR="35901" marT="0" marB="0" anchor="ctr">
                    <a:solidFill>
                      <a:srgbClr val="FFFF66"/>
                    </a:solidFill>
                  </a:tcPr>
                </a:tc>
                <a:tc>
                  <a:txBody>
                    <a:bodyPr/>
                    <a:lstStyle/>
                    <a:p>
                      <a:pPr algn="ctr">
                        <a:lnSpc>
                          <a:spcPct val="115000"/>
                        </a:lnSpc>
                        <a:spcAft>
                          <a:spcPts val="0"/>
                        </a:spcAft>
                      </a:pPr>
                      <a:r>
                        <a:rPr lang="fr-FR" sz="2000" dirty="0">
                          <a:effectLst/>
                        </a:rPr>
                        <a:t>Erasmus+ </a:t>
                      </a:r>
                      <a:endParaRPr lang="fr-FR" sz="1100" dirty="0">
                        <a:effectLst/>
                      </a:endParaRPr>
                    </a:p>
                    <a:p>
                      <a:pPr algn="ctr">
                        <a:lnSpc>
                          <a:spcPct val="115000"/>
                        </a:lnSpc>
                        <a:spcAft>
                          <a:spcPts val="0"/>
                        </a:spcAft>
                      </a:pPr>
                      <a:r>
                        <a:rPr lang="fr-FR" sz="2000" dirty="0">
                          <a:effectLst/>
                        </a:rPr>
                        <a:t>1080 € (G3) </a:t>
                      </a:r>
                    </a:p>
                    <a:p>
                      <a:pPr algn="ctr">
                        <a:lnSpc>
                          <a:spcPct val="115000"/>
                        </a:lnSpc>
                        <a:spcAft>
                          <a:spcPts val="0"/>
                        </a:spcAft>
                      </a:pPr>
                      <a:r>
                        <a:rPr lang="fr-FR" sz="2000" dirty="0">
                          <a:effectLst/>
                        </a:rPr>
                        <a:t>ou 1</a:t>
                      </a:r>
                      <a:r>
                        <a:rPr lang="fr-FR" sz="2000" baseline="0" dirty="0">
                          <a:effectLst/>
                        </a:rPr>
                        <a:t>23</a:t>
                      </a:r>
                      <a:r>
                        <a:rPr lang="fr-FR" sz="2000" dirty="0">
                          <a:effectLst/>
                        </a:rPr>
                        <a:t>0 € (G2) </a:t>
                      </a:r>
                    </a:p>
                    <a:p>
                      <a:pPr algn="ctr">
                        <a:lnSpc>
                          <a:spcPct val="115000"/>
                        </a:lnSpc>
                        <a:spcAft>
                          <a:spcPts val="0"/>
                        </a:spcAft>
                      </a:pPr>
                      <a:r>
                        <a:rPr lang="fr-FR" sz="2000" dirty="0">
                          <a:effectLst/>
                        </a:rPr>
                        <a:t>ou</a:t>
                      </a:r>
                      <a:r>
                        <a:rPr lang="fr-FR" sz="2000" baseline="0" dirty="0">
                          <a:effectLst/>
                        </a:rPr>
                        <a:t> 1380 € (G1)</a:t>
                      </a:r>
                      <a:endParaRPr lang="fr-FR" sz="1100" dirty="0">
                        <a:effectLst/>
                        <a:latin typeface="Calibri"/>
                        <a:ea typeface="Calibri"/>
                        <a:cs typeface="Times New Roman"/>
                      </a:endParaRPr>
                    </a:p>
                  </a:txBody>
                  <a:tcPr marL="35901" marR="35901" marT="0" marB="0" anchor="ctr">
                    <a:solidFill>
                      <a:srgbClr val="FFFF66"/>
                    </a:solidFill>
                  </a:tcPr>
                </a:tc>
                <a:extLst>
                  <a:ext uri="{0D108BD9-81ED-4DB2-BD59-A6C34878D82A}">
                    <a16:rowId xmlns:a16="http://schemas.microsoft.com/office/drawing/2014/main" val="10002"/>
                  </a:ext>
                </a:extLst>
              </a:tr>
              <a:tr h="723498">
                <a:tc>
                  <a:txBody>
                    <a:bodyPr/>
                    <a:lstStyle/>
                    <a:p>
                      <a:pPr algn="ctr">
                        <a:lnSpc>
                          <a:spcPct val="115000"/>
                        </a:lnSpc>
                        <a:spcAft>
                          <a:spcPts val="0"/>
                        </a:spcAft>
                      </a:pPr>
                      <a:r>
                        <a:rPr lang="fr-FR" sz="1600" i="1" dirty="0">
                          <a:effectLst/>
                        </a:rPr>
                        <a:t>Etudiants boursiers du Crous inéligibles à</a:t>
                      </a:r>
                    </a:p>
                    <a:p>
                      <a:pPr algn="ctr">
                        <a:lnSpc>
                          <a:spcPct val="115000"/>
                        </a:lnSpc>
                        <a:spcAft>
                          <a:spcPts val="0"/>
                        </a:spcAft>
                      </a:pPr>
                      <a:r>
                        <a:rPr lang="fr-FR" sz="1600" i="1" dirty="0">
                          <a:effectLst/>
                        </a:rPr>
                        <a:t>Erasmus+ ou BRMIE</a:t>
                      </a:r>
                      <a:endParaRPr lang="fr-FR" sz="1600" i="1" dirty="0">
                        <a:effectLst/>
                        <a:latin typeface="Calibri"/>
                        <a:ea typeface="Calibri"/>
                        <a:cs typeface="Times New Roman"/>
                      </a:endParaRPr>
                    </a:p>
                  </a:txBody>
                  <a:tcPr marL="35901" marR="35901" marT="0" marB="0" anchor="ctr"/>
                </a:tc>
                <a:tc>
                  <a:txBody>
                    <a:bodyPr/>
                    <a:lstStyle/>
                    <a:p>
                      <a:pPr algn="ctr">
                        <a:lnSpc>
                          <a:spcPct val="115000"/>
                        </a:lnSpc>
                        <a:spcAft>
                          <a:spcPts val="0"/>
                        </a:spcAft>
                      </a:pPr>
                      <a:r>
                        <a:rPr lang="fr-FR" sz="2000" dirty="0">
                          <a:effectLst/>
                        </a:rPr>
                        <a:t>AMI </a:t>
                      </a:r>
                      <a:endParaRPr lang="fr-FR" sz="1100" dirty="0">
                        <a:effectLst/>
                      </a:endParaRPr>
                    </a:p>
                    <a:p>
                      <a:pPr algn="ctr">
                        <a:lnSpc>
                          <a:spcPct val="115000"/>
                        </a:lnSpc>
                        <a:spcAft>
                          <a:spcPts val="0"/>
                        </a:spcAft>
                      </a:pPr>
                      <a:r>
                        <a:rPr lang="fr-FR" sz="2000" dirty="0">
                          <a:effectLst/>
                        </a:rPr>
                        <a:t>800 €</a:t>
                      </a:r>
                      <a:endParaRPr lang="fr-FR" sz="1100" dirty="0">
                        <a:effectLst/>
                        <a:latin typeface="Calibri"/>
                        <a:ea typeface="Calibri"/>
                        <a:cs typeface="Times New Roman"/>
                      </a:endParaRPr>
                    </a:p>
                  </a:txBody>
                  <a:tcPr marL="35901" marR="35901" marT="0" marB="0" anchor="ctr">
                    <a:solidFill>
                      <a:srgbClr val="00CC66"/>
                    </a:solidFill>
                  </a:tcPr>
                </a:tc>
                <a:tc>
                  <a:txBody>
                    <a:bodyPr/>
                    <a:lstStyle/>
                    <a:p>
                      <a:pPr algn="ctr">
                        <a:lnSpc>
                          <a:spcPct val="115000"/>
                        </a:lnSpc>
                        <a:spcAft>
                          <a:spcPts val="0"/>
                        </a:spcAft>
                      </a:pPr>
                      <a:r>
                        <a:rPr lang="fr-FR" sz="2000" dirty="0">
                          <a:effectLst/>
                        </a:rPr>
                        <a:t>AMI </a:t>
                      </a:r>
                      <a:endParaRPr lang="fr-FR" sz="1100" dirty="0">
                        <a:effectLst/>
                      </a:endParaRPr>
                    </a:p>
                    <a:p>
                      <a:pPr algn="ctr">
                        <a:lnSpc>
                          <a:spcPct val="115000"/>
                        </a:lnSpc>
                        <a:spcAft>
                          <a:spcPts val="0"/>
                        </a:spcAft>
                      </a:pPr>
                      <a:r>
                        <a:rPr lang="fr-FR" sz="2000" dirty="0">
                          <a:effectLst/>
                        </a:rPr>
                        <a:t>800 €</a:t>
                      </a:r>
                      <a:endParaRPr lang="fr-FR" sz="1100" dirty="0">
                        <a:effectLst/>
                        <a:latin typeface="Calibri"/>
                        <a:ea typeface="Calibri"/>
                        <a:cs typeface="Times New Roman"/>
                      </a:endParaRPr>
                    </a:p>
                  </a:txBody>
                  <a:tcPr marL="35901" marR="35901" marT="0" marB="0" anchor="ctr">
                    <a:solidFill>
                      <a:srgbClr val="00CC66"/>
                    </a:solidFill>
                  </a:tcPr>
                </a:tc>
                <a:tc>
                  <a:txBody>
                    <a:bodyPr/>
                    <a:lstStyle/>
                    <a:p>
                      <a:pPr algn="ctr">
                        <a:lnSpc>
                          <a:spcPct val="115000"/>
                        </a:lnSpc>
                        <a:spcAft>
                          <a:spcPts val="0"/>
                        </a:spcAft>
                      </a:pPr>
                      <a:r>
                        <a:rPr lang="fr-FR" sz="2000" dirty="0">
                          <a:effectLst/>
                        </a:rPr>
                        <a:t>AMI </a:t>
                      </a:r>
                      <a:endParaRPr lang="fr-FR" sz="1100" dirty="0">
                        <a:effectLst/>
                      </a:endParaRPr>
                    </a:p>
                    <a:p>
                      <a:pPr algn="ctr">
                        <a:lnSpc>
                          <a:spcPct val="115000"/>
                        </a:lnSpc>
                        <a:spcAft>
                          <a:spcPts val="0"/>
                        </a:spcAft>
                      </a:pPr>
                      <a:r>
                        <a:rPr lang="fr-FR" sz="2000" dirty="0">
                          <a:effectLst/>
                        </a:rPr>
                        <a:t>1200 €</a:t>
                      </a:r>
                      <a:endParaRPr lang="fr-FR" sz="1100" dirty="0">
                        <a:effectLst/>
                        <a:latin typeface="Calibri"/>
                        <a:ea typeface="Calibri"/>
                        <a:cs typeface="Times New Roman"/>
                      </a:endParaRPr>
                    </a:p>
                  </a:txBody>
                  <a:tcPr marL="35901" marR="35901" marT="0" marB="0" anchor="ctr">
                    <a:solidFill>
                      <a:srgbClr val="00CC66"/>
                    </a:solidFill>
                  </a:tcPr>
                </a:tc>
                <a:extLst>
                  <a:ext uri="{0D108BD9-81ED-4DB2-BD59-A6C34878D82A}">
                    <a16:rowId xmlns:a16="http://schemas.microsoft.com/office/drawing/2014/main" val="10003"/>
                  </a:ext>
                </a:extLst>
              </a:tr>
            </a:tbl>
          </a:graphicData>
        </a:graphic>
      </p:graphicFrame>
      <p:sp>
        <p:nvSpPr>
          <p:cNvPr id="2" name="Espace réservé du numéro de diapositive 1"/>
          <p:cNvSpPr>
            <a:spLocks noGrp="1"/>
          </p:cNvSpPr>
          <p:nvPr>
            <p:ph type="sldNum" sz="quarter" idx="12"/>
          </p:nvPr>
        </p:nvSpPr>
        <p:spPr>
          <a:xfrm>
            <a:off x="6902896" y="6356350"/>
            <a:ext cx="2133600" cy="365125"/>
          </a:xfrm>
        </p:spPr>
        <p:txBody>
          <a:bodyPr/>
          <a:lstStyle/>
          <a:p>
            <a:pPr>
              <a:defRPr/>
            </a:pPr>
            <a:fld id="{A6362702-71FD-478C-8ABB-00E2043F094D}" type="slidenum">
              <a:rPr lang="fr-FR" sz="1600" b="1" smtClean="0"/>
              <a:pPr>
                <a:defRPr/>
              </a:pPr>
              <a:t>17</a:t>
            </a:fld>
            <a:endParaRPr lang="fr-FR" sz="1600" b="1" dirty="0"/>
          </a:p>
        </p:txBody>
      </p:sp>
      <p:sp>
        <p:nvSpPr>
          <p:cNvPr id="10" name="ZoneTexte 9">
            <a:extLst>
              <a:ext uri="{FF2B5EF4-FFF2-40B4-BE49-F238E27FC236}">
                <a16:creationId xmlns:a16="http://schemas.microsoft.com/office/drawing/2014/main" id="{E14FFC3D-CF83-43C3-82C8-182782EAD8BB}"/>
              </a:ext>
            </a:extLst>
          </p:cNvPr>
          <p:cNvSpPr txBox="1"/>
          <p:nvPr/>
        </p:nvSpPr>
        <p:spPr>
          <a:xfrm>
            <a:off x="5508104" y="6352143"/>
            <a:ext cx="1872208" cy="369332"/>
          </a:xfrm>
          <a:prstGeom prst="rect">
            <a:avLst/>
          </a:prstGeom>
          <a:solidFill>
            <a:schemeClr val="bg1"/>
          </a:solidFill>
        </p:spPr>
        <p:txBody>
          <a:bodyPr wrap="square" rtlCol="0">
            <a:spAutoFit/>
          </a:bodyPr>
          <a:lstStyle/>
          <a:p>
            <a:r>
              <a:rPr lang="fr-FR" dirty="0">
                <a:solidFill>
                  <a:srgbClr val="EE7021"/>
                </a:solidFill>
              </a:rPr>
              <a:t>Octobre 2023</a:t>
            </a:r>
          </a:p>
        </p:txBody>
      </p:sp>
    </p:spTree>
    <p:extLst>
      <p:ext uri="{BB962C8B-B14F-4D97-AF65-F5344CB8AC3E}">
        <p14:creationId xmlns:p14="http://schemas.microsoft.com/office/powerpoint/2010/main" val="14060596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683568" y="764704"/>
            <a:ext cx="7776864" cy="584775"/>
          </a:xfrm>
          <a:prstGeom prst="rect">
            <a:avLst/>
          </a:prstGeom>
          <a:noFill/>
        </p:spPr>
        <p:txBody>
          <a:bodyPr wrap="square" rtlCol="0">
            <a:spAutoFit/>
          </a:bodyPr>
          <a:lstStyle/>
          <a:p>
            <a:r>
              <a:rPr lang="fr-FR" sz="3200" b="1" dirty="0">
                <a:solidFill>
                  <a:srgbClr val="EE7021"/>
                </a:solidFill>
                <a:latin typeface="Century Gothic" pitchFamily="34" charset="0"/>
              </a:rPr>
              <a:t>MARCHE À SUIVRE</a:t>
            </a:r>
          </a:p>
        </p:txBody>
      </p:sp>
      <p:sp>
        <p:nvSpPr>
          <p:cNvPr id="9" name="ZoneTexte 8"/>
          <p:cNvSpPr txBox="1"/>
          <p:nvPr/>
        </p:nvSpPr>
        <p:spPr>
          <a:xfrm>
            <a:off x="1475765" y="372397"/>
            <a:ext cx="5400600" cy="261610"/>
          </a:xfrm>
          <a:prstGeom prst="rect">
            <a:avLst/>
          </a:prstGeom>
          <a:noFill/>
        </p:spPr>
        <p:txBody>
          <a:bodyPr wrap="square" rtlCol="0">
            <a:spAutoFit/>
          </a:bodyPr>
          <a:lstStyle/>
          <a:p>
            <a:r>
              <a:rPr lang="fr-FR" sz="1100" b="1" dirty="0">
                <a:solidFill>
                  <a:srgbClr val="252320"/>
                </a:solidFill>
                <a:latin typeface="Century Gothic" pitchFamily="34" charset="0"/>
              </a:rPr>
              <a:t>BOURSES DE MOBILITÉ |STAGES</a:t>
            </a:r>
            <a:endParaRPr lang="fr-FR" sz="1100" dirty="0">
              <a:solidFill>
                <a:srgbClr val="252320"/>
              </a:solidFill>
              <a:latin typeface="Century Gothic" pitchFamily="34" charset="0"/>
            </a:endParaRPr>
          </a:p>
        </p:txBody>
      </p:sp>
      <p:sp>
        <p:nvSpPr>
          <p:cNvPr id="2" name="Espace réservé du numéro de diapositive 1"/>
          <p:cNvSpPr>
            <a:spLocks noGrp="1"/>
          </p:cNvSpPr>
          <p:nvPr>
            <p:ph type="sldNum" sz="quarter" idx="12"/>
          </p:nvPr>
        </p:nvSpPr>
        <p:spPr>
          <a:xfrm>
            <a:off x="6902896" y="6356350"/>
            <a:ext cx="2133600" cy="365125"/>
          </a:xfrm>
        </p:spPr>
        <p:txBody>
          <a:bodyPr/>
          <a:lstStyle/>
          <a:p>
            <a:pPr>
              <a:defRPr/>
            </a:pPr>
            <a:fld id="{A6362702-71FD-478C-8ABB-00E2043F094D}" type="slidenum">
              <a:rPr lang="fr-FR" sz="1600" b="1" smtClean="0"/>
              <a:pPr>
                <a:defRPr/>
              </a:pPr>
              <a:t>18</a:t>
            </a:fld>
            <a:endParaRPr lang="fr-FR" sz="1600" b="1"/>
          </a:p>
        </p:txBody>
      </p:sp>
      <p:sp>
        <p:nvSpPr>
          <p:cNvPr id="5" name="Rectangle 4">
            <a:extLst>
              <a:ext uri="{FF2B5EF4-FFF2-40B4-BE49-F238E27FC236}">
                <a16:creationId xmlns:a16="http://schemas.microsoft.com/office/drawing/2014/main" id="{FD56F212-6135-4DA0-900A-8FBC28702D32}"/>
              </a:ext>
            </a:extLst>
          </p:cNvPr>
          <p:cNvSpPr/>
          <p:nvPr/>
        </p:nvSpPr>
        <p:spPr>
          <a:xfrm>
            <a:off x="251520" y="1470676"/>
            <a:ext cx="8640960" cy="4450514"/>
          </a:xfrm>
          <a:prstGeom prst="rect">
            <a:avLst/>
          </a:prstGeom>
        </p:spPr>
        <p:txBody>
          <a:bodyPr wrap="square">
            <a:spAutoFit/>
          </a:bodyPr>
          <a:lstStyle/>
          <a:p>
            <a:pPr lvl="1" algn="just">
              <a:lnSpc>
                <a:spcPct val="115000"/>
              </a:lnSpc>
              <a:spcBef>
                <a:spcPts val="1000"/>
              </a:spcBef>
              <a:spcAft>
                <a:spcPts val="0"/>
              </a:spcAft>
            </a:pPr>
            <a:r>
              <a:rPr lang="fr-FR" sz="1600" b="1" dirty="0">
                <a:solidFill>
                  <a:srgbClr val="4472C4"/>
                </a:solidFill>
                <a:latin typeface="Avenir Next LT Pro Light" panose="020B0304020202020204" pitchFamily="34" charset="0"/>
                <a:ea typeface="Times New Roman" panose="02020603050405020304" pitchFamily="18" charset="0"/>
                <a:cs typeface="Times New Roman" panose="02020603050405020304" pitchFamily="18" charset="0"/>
              </a:rPr>
              <a:t>PREMIER TEMPS : Dépôt du dossier de candidature </a:t>
            </a:r>
            <a:endParaRPr lang="fr-FR" sz="1600" b="1" dirty="0">
              <a:solidFill>
                <a:srgbClr val="4472C4"/>
              </a:solidFill>
              <a:latin typeface="Calibri Light" panose="020F0302020204030204" pitchFamily="34" charset="0"/>
              <a:ea typeface="Times New Roman" panose="02020603050405020304" pitchFamily="18" charset="0"/>
              <a:cs typeface="Times New Roman" panose="02020603050405020304" pitchFamily="18" charset="0"/>
            </a:endParaRPr>
          </a:p>
          <a:p>
            <a:pPr marL="906780" indent="441960" algn="just">
              <a:lnSpc>
                <a:spcPct val="115000"/>
              </a:lnSpc>
              <a:spcBef>
                <a:spcPts val="1000"/>
              </a:spcBef>
              <a:spcAft>
                <a:spcPts val="0"/>
              </a:spcAft>
            </a:pPr>
            <a:r>
              <a:rPr lang="fr-FR" sz="1600" b="1" dirty="0">
                <a:solidFill>
                  <a:srgbClr val="4472C4"/>
                </a:solidFill>
                <a:latin typeface="Avenir Next LT Pro Light" panose="020B0304020202020204" pitchFamily="34" charset="0"/>
                <a:ea typeface="Times New Roman" panose="02020603050405020304" pitchFamily="18" charset="0"/>
                <a:cs typeface="Times New Roman" panose="02020603050405020304" pitchFamily="18" charset="0"/>
              </a:rPr>
              <a:t>(Toutes bourses confondues)</a:t>
            </a:r>
            <a:endParaRPr lang="fr-FR" sz="1600" b="1" dirty="0">
              <a:solidFill>
                <a:srgbClr val="4472C4"/>
              </a:solidFill>
              <a:latin typeface="Calibri Light" panose="020F03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fr-FR" sz="1600" dirty="0">
                <a:latin typeface="Avenir Next LT Pro Light" panose="020B0304020202020204" pitchFamily="34" charset="0"/>
                <a:ea typeface="Calibri" panose="020F0502020204030204" pitchFamily="34" charset="0"/>
                <a:cs typeface="Times New Roman" panose="02020603050405020304" pitchFamily="18" charset="0"/>
              </a:rPr>
              <a:t> </a:t>
            </a: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fr-FR" sz="1600" dirty="0">
                <a:latin typeface="Avenir Next LT Pro Light" panose="020B0304020202020204" pitchFamily="34" charset="0"/>
                <a:ea typeface="Calibri" panose="020F0502020204030204" pitchFamily="34" charset="0"/>
                <a:cs typeface="Times New Roman" panose="02020603050405020304" pitchFamily="18" charset="0"/>
              </a:rPr>
              <a:t>Pour les stages commençants entre le 1</a:t>
            </a:r>
            <a:r>
              <a:rPr lang="fr-FR" sz="1600" baseline="30000" dirty="0">
                <a:latin typeface="Avenir Next LT Pro Light" panose="020B0304020202020204" pitchFamily="34" charset="0"/>
                <a:ea typeface="Calibri" panose="020F0502020204030204" pitchFamily="34" charset="0"/>
                <a:cs typeface="Times New Roman" panose="02020603050405020304" pitchFamily="18" charset="0"/>
              </a:rPr>
              <a:t>er</a:t>
            </a:r>
            <a:r>
              <a:rPr lang="fr-FR" sz="1600" dirty="0">
                <a:latin typeface="Avenir Next LT Pro Light" panose="020B0304020202020204" pitchFamily="34" charset="0"/>
                <a:ea typeface="Calibri" panose="020F0502020204030204" pitchFamily="34" charset="0"/>
                <a:cs typeface="Times New Roman" panose="02020603050405020304" pitchFamily="18" charset="0"/>
              </a:rPr>
              <a:t> septembre 2023 et le 30 mai 2024, le dossier de candidature doit être déposé sur Moodle </a:t>
            </a:r>
            <a:r>
              <a:rPr lang="fr-FR" sz="1600" b="1" u="sng" dirty="0">
                <a:latin typeface="Avenir Next LT Pro Light" panose="020B0304020202020204" pitchFamily="34" charset="0"/>
                <a:ea typeface="Calibri" panose="020F0502020204030204" pitchFamily="34" charset="0"/>
                <a:cs typeface="Times New Roman" panose="02020603050405020304" pitchFamily="18" charset="0"/>
              </a:rPr>
              <a:t>plus tard</a:t>
            </a:r>
            <a:r>
              <a:rPr lang="fr-FR" sz="1600" u="sng" dirty="0">
                <a:latin typeface="Avenir Next LT Pro Light" panose="020B0304020202020204" pitchFamily="34" charset="0"/>
                <a:ea typeface="Calibri" panose="020F0502020204030204" pitchFamily="34" charset="0"/>
                <a:cs typeface="Times New Roman" panose="02020603050405020304" pitchFamily="18" charset="0"/>
              </a:rPr>
              <a:t> </a:t>
            </a:r>
            <a:r>
              <a:rPr lang="fr-FR" sz="1600" b="1" u="sng" dirty="0">
                <a:latin typeface="Avenir Next LT Pro Light" panose="020B0304020202020204" pitchFamily="34" charset="0"/>
                <a:ea typeface="Calibri" panose="020F0502020204030204" pitchFamily="34" charset="0"/>
                <a:cs typeface="Times New Roman" panose="02020603050405020304" pitchFamily="18" charset="0"/>
              </a:rPr>
              <a:t>un mois</a:t>
            </a:r>
            <a:r>
              <a:rPr lang="fr-FR" sz="1600" u="sng" dirty="0">
                <a:latin typeface="Avenir Next LT Pro Light" panose="020B0304020202020204" pitchFamily="34" charset="0"/>
                <a:ea typeface="Calibri" panose="020F0502020204030204" pitchFamily="34" charset="0"/>
                <a:cs typeface="Times New Roman" panose="02020603050405020304" pitchFamily="18" charset="0"/>
              </a:rPr>
              <a:t> </a:t>
            </a:r>
            <a:r>
              <a:rPr lang="fr-FR" sz="1600" b="1" u="sng" dirty="0">
                <a:latin typeface="Avenir Next LT Pro Light" panose="020B0304020202020204" pitchFamily="34" charset="0"/>
                <a:ea typeface="Calibri" panose="020F0502020204030204" pitchFamily="34" charset="0"/>
                <a:cs typeface="Times New Roman" panose="02020603050405020304" pitchFamily="18" charset="0"/>
              </a:rPr>
              <a:t>avant</a:t>
            </a:r>
            <a:r>
              <a:rPr lang="fr-FR" sz="1600" u="sng" dirty="0">
                <a:latin typeface="Avenir Next LT Pro Light" panose="020B0304020202020204" pitchFamily="34" charset="0"/>
                <a:ea typeface="Calibri" panose="020F0502020204030204" pitchFamily="34" charset="0"/>
                <a:cs typeface="Times New Roman" panose="02020603050405020304" pitchFamily="18" charset="0"/>
              </a:rPr>
              <a:t> </a:t>
            </a:r>
            <a:r>
              <a:rPr lang="fr-FR" sz="1600" b="1" u="sng" dirty="0">
                <a:latin typeface="Avenir Next LT Pro Light" panose="020B0304020202020204" pitchFamily="34" charset="0"/>
                <a:ea typeface="Calibri" panose="020F0502020204030204" pitchFamily="34" charset="0"/>
                <a:cs typeface="Times New Roman" panose="02020603050405020304" pitchFamily="18" charset="0"/>
              </a:rPr>
              <a:t>le début du stage</a:t>
            </a:r>
            <a:r>
              <a:rPr lang="fr-FR" sz="1600" dirty="0">
                <a:latin typeface="Avenir Next LT Pro Light" panose="020B0304020202020204" pitchFamily="34" charset="0"/>
                <a:ea typeface="Calibri" panose="020F0502020204030204" pitchFamily="34" charset="0"/>
                <a:cs typeface="Times New Roman" panose="02020603050405020304" pitchFamily="18" charset="0"/>
              </a:rPr>
              <a:t>. Par exemple, si le stage débute le 1</a:t>
            </a:r>
            <a:r>
              <a:rPr lang="fr-FR" sz="1600" baseline="30000" dirty="0">
                <a:latin typeface="Avenir Next LT Pro Light" panose="020B0304020202020204" pitchFamily="34" charset="0"/>
                <a:ea typeface="Calibri" panose="020F0502020204030204" pitchFamily="34" charset="0"/>
                <a:cs typeface="Times New Roman" panose="02020603050405020304" pitchFamily="18" charset="0"/>
              </a:rPr>
              <a:t>er</a:t>
            </a:r>
            <a:r>
              <a:rPr lang="fr-FR" sz="1600" dirty="0">
                <a:latin typeface="Avenir Next LT Pro Light" panose="020B0304020202020204" pitchFamily="34" charset="0"/>
                <a:ea typeface="Calibri" panose="020F0502020204030204" pitchFamily="34" charset="0"/>
                <a:cs typeface="Times New Roman" panose="02020603050405020304" pitchFamily="18" charset="0"/>
              </a:rPr>
              <a:t> mai, le dossier doit être transmis au plus tard le 1</a:t>
            </a:r>
            <a:r>
              <a:rPr lang="fr-FR" sz="1600" baseline="30000" dirty="0">
                <a:latin typeface="Avenir Next LT Pro Light" panose="020B0304020202020204" pitchFamily="34" charset="0"/>
                <a:ea typeface="Calibri" panose="020F0502020204030204" pitchFamily="34" charset="0"/>
                <a:cs typeface="Times New Roman" panose="02020603050405020304" pitchFamily="18" charset="0"/>
              </a:rPr>
              <a:t>er</a:t>
            </a:r>
            <a:r>
              <a:rPr lang="fr-FR" sz="1600" dirty="0">
                <a:latin typeface="Avenir Next LT Pro Light" panose="020B0304020202020204" pitchFamily="34" charset="0"/>
                <a:ea typeface="Calibri" panose="020F0502020204030204" pitchFamily="34" charset="0"/>
                <a:cs typeface="Times New Roman" panose="02020603050405020304" pitchFamily="18" charset="0"/>
              </a:rPr>
              <a:t> avril.</a:t>
            </a: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fr-FR" sz="1600" dirty="0">
                <a:latin typeface="Avenir Next LT Pro Light" panose="020B0304020202020204" pitchFamily="34" charset="0"/>
                <a:ea typeface="Calibri" panose="020F0502020204030204" pitchFamily="34" charset="0"/>
                <a:cs typeface="Times New Roman" panose="02020603050405020304" pitchFamily="18" charset="0"/>
              </a:rPr>
              <a:t> </a:t>
            </a: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fr-FR" sz="1600" dirty="0">
                <a:latin typeface="Avenir Next LT Pro Light" panose="020B0304020202020204" pitchFamily="34" charset="0"/>
                <a:ea typeface="Calibri" panose="020F0502020204030204" pitchFamily="34" charset="0"/>
                <a:cs typeface="Times New Roman" panose="02020603050405020304" pitchFamily="18" charset="0"/>
              </a:rPr>
              <a:t>Pour les stages commençant au 1</a:t>
            </a:r>
            <a:r>
              <a:rPr lang="fr-FR" sz="1600" baseline="30000" dirty="0">
                <a:latin typeface="Avenir Next LT Pro Light" panose="020B0304020202020204" pitchFamily="34" charset="0"/>
                <a:ea typeface="Calibri" panose="020F0502020204030204" pitchFamily="34" charset="0"/>
                <a:cs typeface="Times New Roman" panose="02020603050405020304" pitchFamily="18" charset="0"/>
              </a:rPr>
              <a:t>er</a:t>
            </a:r>
            <a:r>
              <a:rPr lang="fr-FR" sz="1600" dirty="0">
                <a:latin typeface="Avenir Next LT Pro Light" panose="020B0304020202020204" pitchFamily="34" charset="0"/>
                <a:ea typeface="Calibri" panose="020F0502020204030204" pitchFamily="34" charset="0"/>
                <a:cs typeface="Times New Roman" panose="02020603050405020304" pitchFamily="18" charset="0"/>
              </a:rPr>
              <a:t> juin 2024 ou après, le dossier de candidature doit être déposé sur Moodle</a:t>
            </a:r>
            <a:r>
              <a:rPr lang="fr-FR" sz="1600" dirty="0">
                <a:solidFill>
                  <a:srgbClr val="7030A0"/>
                </a:solidFill>
                <a:latin typeface="Avenir Next LT Pro Light" panose="020B0304020202020204" pitchFamily="34" charset="0"/>
                <a:ea typeface="Calibri" panose="020F0502020204030204" pitchFamily="34" charset="0"/>
                <a:cs typeface="Times New Roman" panose="02020603050405020304" pitchFamily="18" charset="0"/>
              </a:rPr>
              <a:t> </a:t>
            </a:r>
            <a:r>
              <a:rPr lang="fr-FR" sz="1600" b="1" dirty="0">
                <a:latin typeface="Avenir Next LT Pro Light" panose="020B0304020202020204" pitchFamily="34" charset="0"/>
                <a:ea typeface="Calibri" panose="020F0502020204030204" pitchFamily="34" charset="0"/>
                <a:cs typeface="Times New Roman" panose="02020603050405020304" pitchFamily="18" charset="0"/>
              </a:rPr>
              <a:t>jusqu’au </a:t>
            </a:r>
            <a:r>
              <a:rPr lang="fr-FR" sz="1600" b="1" u="sng" dirty="0">
                <a:latin typeface="Avenir Next LT Pro Light" panose="020B0304020202020204" pitchFamily="34" charset="0"/>
                <a:ea typeface="Calibri" panose="020F0502020204030204" pitchFamily="34" charset="0"/>
                <a:cs typeface="Times New Roman" panose="02020603050405020304" pitchFamily="18" charset="0"/>
              </a:rPr>
              <a:t>30 avril 2024, dernier délai</a:t>
            </a:r>
            <a:r>
              <a:rPr lang="fr-FR" sz="1600" dirty="0">
                <a:latin typeface="Avenir Next LT Pro Light" panose="020B0304020202020204" pitchFamily="34" charset="0"/>
                <a:ea typeface="Calibri" panose="020F0502020204030204" pitchFamily="34" charset="0"/>
                <a:cs typeface="Times New Roman" panose="02020603050405020304" pitchFamily="18" charset="0"/>
              </a:rPr>
              <a:t>. Par exemple, si le stage débute le 1</a:t>
            </a:r>
            <a:r>
              <a:rPr lang="fr-FR" sz="1600" baseline="30000" dirty="0">
                <a:latin typeface="Avenir Next LT Pro Light" panose="020B0304020202020204" pitchFamily="34" charset="0"/>
                <a:ea typeface="Calibri" panose="020F0502020204030204" pitchFamily="34" charset="0"/>
                <a:cs typeface="Times New Roman" panose="02020603050405020304" pitchFamily="18" charset="0"/>
              </a:rPr>
              <a:t>er</a:t>
            </a:r>
            <a:r>
              <a:rPr lang="fr-FR" sz="1600" dirty="0">
                <a:latin typeface="Avenir Next LT Pro Light" panose="020B0304020202020204" pitchFamily="34" charset="0"/>
                <a:ea typeface="Calibri" panose="020F0502020204030204" pitchFamily="34" charset="0"/>
                <a:cs typeface="Times New Roman" panose="02020603050405020304" pitchFamily="18" charset="0"/>
              </a:rPr>
              <a:t> juillet, le dossier doit être transmis au plus tard le 30 avril.</a:t>
            </a: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fr-FR" sz="1600" dirty="0">
                <a:solidFill>
                  <a:srgbClr val="7030A0"/>
                </a:solidFill>
                <a:latin typeface="Avenir Next LT Pro Light" panose="020B0304020202020204" pitchFamily="34" charset="0"/>
                <a:ea typeface="Calibri" panose="020F0502020204030204" pitchFamily="34" charset="0"/>
                <a:cs typeface="Times New Roman" panose="02020603050405020304" pitchFamily="18" charset="0"/>
              </a:rPr>
              <a:t> </a:t>
            </a: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fr-FR" sz="1600" dirty="0">
                <a:latin typeface="Avenir Next LT Pro Light" panose="020B0304020202020204" pitchFamily="34" charset="0"/>
                <a:ea typeface="Calibri" panose="020F0502020204030204" pitchFamily="34" charset="0"/>
                <a:cs typeface="Times New Roman" panose="02020603050405020304" pitchFamily="18" charset="0"/>
              </a:rPr>
              <a:t>Votre dossier de candidature (toutes bourses confondues) doit être déposé sur le </a:t>
            </a:r>
            <a:r>
              <a:rPr lang="fr-FR" sz="1600" dirty="0">
                <a:solidFill>
                  <a:srgbClr val="7030A0"/>
                </a:solidFill>
                <a:latin typeface="Avenir Next LT Pro Light" panose="020B0304020202020204" pitchFamily="34" charset="0"/>
                <a:ea typeface="Calibri" panose="020F0502020204030204" pitchFamily="34" charset="0"/>
                <a:cs typeface="Times New Roman" panose="02020603050405020304" pitchFamily="18" charset="0"/>
              </a:rPr>
              <a:t>Moodle </a:t>
            </a:r>
            <a:r>
              <a:rPr lang="fr-FR" sz="1600" u="sng" dirty="0">
                <a:solidFill>
                  <a:srgbClr val="4E2A84"/>
                </a:solidFill>
                <a:latin typeface="Avenir Next LT Pro Light" panose="020B0304020202020204" pitchFamily="34" charset="0"/>
                <a:ea typeface="Calibri" panose="020F0502020204030204" pitchFamily="34" charset="0"/>
                <a:cs typeface="Segoe UI" panose="020B0502040204020203" pitchFamily="34" charset="0"/>
                <a:hlinkClick r:id="rId2" tooltip="CANDIDATURE Bourse de STAGE 23-24"/>
              </a:rPr>
              <a:t>CANDIDATURE Bourse pour une mobilité de STAGE en 2023 - 2024</a:t>
            </a:r>
            <a:r>
              <a:rPr lang="fr-FR" sz="1600" dirty="0">
                <a:latin typeface="Avenir Next LT Pro Light" panose="020B0304020202020204" pitchFamily="34" charset="0"/>
                <a:ea typeface="Calibri" panose="020F0502020204030204" pitchFamily="34" charset="0"/>
                <a:cs typeface="Times New Roman" panose="02020603050405020304" pitchFamily="18" charset="0"/>
              </a:rPr>
              <a:t>. Le mode d’inscription à ce Moodle est l’auto-inscription (étudiant).</a:t>
            </a:r>
            <a:r>
              <a:rPr lang="fr-FR" sz="1600" dirty="0">
                <a:solidFill>
                  <a:srgbClr val="7030A0"/>
                </a:solidFill>
                <a:latin typeface="Avenir Next LT Pro Light" panose="020B0304020202020204" pitchFamily="34" charset="0"/>
                <a:ea typeface="Calibri" panose="020F0502020204030204" pitchFamily="34" charset="0"/>
                <a:cs typeface="Times New Roman" panose="02020603050405020304" pitchFamily="18" charset="0"/>
              </a:rPr>
              <a:t> </a:t>
            </a:r>
            <a:r>
              <a:rPr lang="fr-FR" sz="1600" dirty="0">
                <a:latin typeface="Avenir Next LT Pro Light" panose="020B0304020202020204" pitchFamily="34" charset="0"/>
                <a:ea typeface="Calibri" panose="020F0502020204030204" pitchFamily="34" charset="0"/>
                <a:cs typeface="Times New Roman" panose="02020603050405020304" pitchFamily="18" charset="0"/>
              </a:rPr>
              <a:t>Vous y trouverez toutes les démarches, les formulaires et y déposerez vos documents.</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ZoneTexte 5">
            <a:extLst>
              <a:ext uri="{FF2B5EF4-FFF2-40B4-BE49-F238E27FC236}">
                <a16:creationId xmlns:a16="http://schemas.microsoft.com/office/drawing/2014/main" id="{844DB21D-7074-4CC5-A180-5A76FAF8E8D6}"/>
              </a:ext>
            </a:extLst>
          </p:cNvPr>
          <p:cNvSpPr txBox="1"/>
          <p:nvPr/>
        </p:nvSpPr>
        <p:spPr>
          <a:xfrm>
            <a:off x="5508104" y="6352143"/>
            <a:ext cx="1872208" cy="369332"/>
          </a:xfrm>
          <a:prstGeom prst="rect">
            <a:avLst/>
          </a:prstGeom>
          <a:solidFill>
            <a:schemeClr val="bg1"/>
          </a:solidFill>
        </p:spPr>
        <p:txBody>
          <a:bodyPr wrap="square" rtlCol="0">
            <a:spAutoFit/>
          </a:bodyPr>
          <a:lstStyle/>
          <a:p>
            <a:r>
              <a:rPr lang="fr-FR" dirty="0">
                <a:solidFill>
                  <a:srgbClr val="EE7021"/>
                </a:solidFill>
              </a:rPr>
              <a:t>Octobre 2023</a:t>
            </a:r>
          </a:p>
        </p:txBody>
      </p:sp>
    </p:spTree>
    <p:extLst>
      <p:ext uri="{BB962C8B-B14F-4D97-AF65-F5344CB8AC3E}">
        <p14:creationId xmlns:p14="http://schemas.microsoft.com/office/powerpoint/2010/main" val="7345036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683568" y="764704"/>
            <a:ext cx="7776864" cy="584775"/>
          </a:xfrm>
          <a:prstGeom prst="rect">
            <a:avLst/>
          </a:prstGeom>
          <a:noFill/>
        </p:spPr>
        <p:txBody>
          <a:bodyPr wrap="square" rtlCol="0">
            <a:spAutoFit/>
          </a:bodyPr>
          <a:lstStyle/>
          <a:p>
            <a:r>
              <a:rPr lang="fr-FR" sz="3200" b="1" dirty="0">
                <a:solidFill>
                  <a:srgbClr val="EE7021"/>
                </a:solidFill>
                <a:latin typeface="Century Gothic" pitchFamily="34" charset="0"/>
              </a:rPr>
              <a:t>MARCHE À SUIVRE</a:t>
            </a:r>
          </a:p>
        </p:txBody>
      </p:sp>
      <p:sp>
        <p:nvSpPr>
          <p:cNvPr id="9" name="ZoneTexte 8"/>
          <p:cNvSpPr txBox="1"/>
          <p:nvPr/>
        </p:nvSpPr>
        <p:spPr>
          <a:xfrm>
            <a:off x="1475765" y="372397"/>
            <a:ext cx="5400600" cy="261610"/>
          </a:xfrm>
          <a:prstGeom prst="rect">
            <a:avLst/>
          </a:prstGeom>
          <a:noFill/>
        </p:spPr>
        <p:txBody>
          <a:bodyPr wrap="square" rtlCol="0">
            <a:spAutoFit/>
          </a:bodyPr>
          <a:lstStyle/>
          <a:p>
            <a:r>
              <a:rPr lang="fr-FR" sz="1100" b="1" dirty="0">
                <a:solidFill>
                  <a:srgbClr val="252320"/>
                </a:solidFill>
                <a:latin typeface="Century Gothic" pitchFamily="34" charset="0"/>
              </a:rPr>
              <a:t>BOURSES DE MOBILITÉ |STAGES</a:t>
            </a:r>
            <a:endParaRPr lang="fr-FR" sz="1100" dirty="0">
              <a:solidFill>
                <a:srgbClr val="252320"/>
              </a:solidFill>
              <a:latin typeface="Century Gothic" pitchFamily="34" charset="0"/>
            </a:endParaRPr>
          </a:p>
        </p:txBody>
      </p:sp>
      <p:sp>
        <p:nvSpPr>
          <p:cNvPr id="2" name="Espace réservé du numéro de diapositive 1"/>
          <p:cNvSpPr>
            <a:spLocks noGrp="1"/>
          </p:cNvSpPr>
          <p:nvPr>
            <p:ph type="sldNum" sz="quarter" idx="12"/>
          </p:nvPr>
        </p:nvSpPr>
        <p:spPr>
          <a:xfrm>
            <a:off x="6902896" y="6356350"/>
            <a:ext cx="2133600" cy="365125"/>
          </a:xfrm>
        </p:spPr>
        <p:txBody>
          <a:bodyPr/>
          <a:lstStyle/>
          <a:p>
            <a:pPr>
              <a:defRPr/>
            </a:pPr>
            <a:fld id="{A6362702-71FD-478C-8ABB-00E2043F094D}" type="slidenum">
              <a:rPr lang="fr-FR" sz="1600" b="1" smtClean="0"/>
              <a:pPr>
                <a:defRPr/>
              </a:pPr>
              <a:t>19</a:t>
            </a:fld>
            <a:endParaRPr lang="fr-FR" sz="1600" b="1"/>
          </a:p>
        </p:txBody>
      </p:sp>
      <p:sp>
        <p:nvSpPr>
          <p:cNvPr id="3" name="Rectangle 2">
            <a:extLst>
              <a:ext uri="{FF2B5EF4-FFF2-40B4-BE49-F238E27FC236}">
                <a16:creationId xmlns:a16="http://schemas.microsoft.com/office/drawing/2014/main" id="{C3FDB727-B53A-4DEB-9B3D-CBC4BF5C089B}"/>
              </a:ext>
            </a:extLst>
          </p:cNvPr>
          <p:cNvSpPr/>
          <p:nvPr/>
        </p:nvSpPr>
        <p:spPr>
          <a:xfrm>
            <a:off x="539552" y="1480176"/>
            <a:ext cx="8064896" cy="2030364"/>
          </a:xfrm>
          <a:prstGeom prst="rect">
            <a:avLst/>
          </a:prstGeom>
        </p:spPr>
        <p:txBody>
          <a:bodyPr wrap="square">
            <a:spAutoFit/>
          </a:bodyPr>
          <a:lstStyle/>
          <a:p>
            <a:pPr lvl="1" algn="just">
              <a:lnSpc>
                <a:spcPct val="115000"/>
              </a:lnSpc>
              <a:spcBef>
                <a:spcPts val="1000"/>
              </a:spcBef>
              <a:spcAft>
                <a:spcPts val="0"/>
              </a:spcAft>
            </a:pPr>
            <a:r>
              <a:rPr lang="fr-FR" sz="1600" b="1" dirty="0">
                <a:solidFill>
                  <a:srgbClr val="4472C4"/>
                </a:solidFill>
                <a:latin typeface="Avenir Next LT Pro Light" panose="020B0304020202020204" pitchFamily="34" charset="0"/>
                <a:ea typeface="Times New Roman" panose="02020603050405020304" pitchFamily="18" charset="0"/>
                <a:cs typeface="Times New Roman" panose="02020603050405020304" pitchFamily="18" charset="0"/>
              </a:rPr>
              <a:t>DEUXIEME TEMPS : instruction et détermination de l’éligibilité</a:t>
            </a:r>
            <a:endParaRPr lang="fr-FR" sz="1600" b="1" dirty="0">
              <a:solidFill>
                <a:srgbClr val="4472C4"/>
              </a:solidFill>
              <a:latin typeface="Calibri Light" panose="020F03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fr-FR" sz="1600" dirty="0">
                <a:latin typeface="Avenir Next LT Pro Light" panose="020B0304020202020204" pitchFamily="34" charset="0"/>
                <a:ea typeface="Calibri" panose="020F0502020204030204" pitchFamily="34" charset="0"/>
                <a:cs typeface="Times New Roman" panose="02020603050405020304" pitchFamily="18" charset="0"/>
              </a:rPr>
              <a:t>Votre dossier est instruit dans les meilleurs délais possibles. Vous recevez des notifications au fur et à mesure de l’instruction sur votre boîte mail institutionnelle via </a:t>
            </a:r>
            <a:r>
              <a:rPr lang="fr-FR" sz="1600" dirty="0" err="1">
                <a:latin typeface="Avenir Next LT Pro Light" panose="020B0304020202020204" pitchFamily="34" charset="0"/>
                <a:ea typeface="Calibri" panose="020F0502020204030204" pitchFamily="34" charset="0"/>
                <a:cs typeface="Times New Roman" panose="02020603050405020304" pitchFamily="18" charset="0"/>
              </a:rPr>
              <a:t>moodle</a:t>
            </a:r>
            <a:r>
              <a:rPr lang="fr-FR" sz="1600" dirty="0">
                <a:latin typeface="Avenir Next LT Pro Light" panose="020B0304020202020204" pitchFamily="34" charset="0"/>
                <a:ea typeface="Calibri" panose="020F0502020204030204" pitchFamily="34" charset="0"/>
                <a:cs typeface="Times New Roman" panose="02020603050405020304" pitchFamily="18" charset="0"/>
              </a:rPr>
              <a:t>. </a:t>
            </a: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fr-FR" sz="1600" b="1" dirty="0">
                <a:latin typeface="Avenir Next LT Pro Light" panose="020B0304020202020204" pitchFamily="34" charset="0"/>
                <a:ea typeface="Calibri" panose="020F0502020204030204" pitchFamily="34" charset="0"/>
                <a:cs typeface="Times New Roman" panose="02020603050405020304" pitchFamily="18" charset="0"/>
              </a:rPr>
              <a:t>Votre éligibilité à l’une des trois bourses sera déterminée à l’issus de l’instruction.</a:t>
            </a: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fr-FR" sz="1600" dirty="0">
                <a:latin typeface="Avenir Next LT Pro Light" panose="020B0304020202020204" pitchFamily="34" charset="0"/>
                <a:ea typeface="Calibri" panose="020F0502020204030204" pitchFamily="34" charset="0"/>
                <a:cs typeface="Times New Roman" panose="02020603050405020304" pitchFamily="18" charset="0"/>
              </a:rPr>
              <a:t>Rappel : les bourses de mobilité de stage ne sont pas cumulables.</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ZoneTexte 5">
            <a:extLst>
              <a:ext uri="{FF2B5EF4-FFF2-40B4-BE49-F238E27FC236}">
                <a16:creationId xmlns:a16="http://schemas.microsoft.com/office/drawing/2014/main" id="{A210B2D7-BF66-4425-BCCE-9423F2ED7DC7}"/>
              </a:ext>
            </a:extLst>
          </p:cNvPr>
          <p:cNvSpPr txBox="1"/>
          <p:nvPr/>
        </p:nvSpPr>
        <p:spPr>
          <a:xfrm>
            <a:off x="5508104" y="6352143"/>
            <a:ext cx="1872208" cy="369332"/>
          </a:xfrm>
          <a:prstGeom prst="rect">
            <a:avLst/>
          </a:prstGeom>
          <a:solidFill>
            <a:schemeClr val="bg1"/>
          </a:solidFill>
        </p:spPr>
        <p:txBody>
          <a:bodyPr wrap="square" rtlCol="0">
            <a:spAutoFit/>
          </a:bodyPr>
          <a:lstStyle/>
          <a:p>
            <a:r>
              <a:rPr lang="fr-FR" dirty="0">
                <a:solidFill>
                  <a:srgbClr val="EE7021"/>
                </a:solidFill>
              </a:rPr>
              <a:t>Octobre 2023</a:t>
            </a:r>
          </a:p>
        </p:txBody>
      </p:sp>
    </p:spTree>
    <p:extLst>
      <p:ext uri="{BB962C8B-B14F-4D97-AF65-F5344CB8AC3E}">
        <p14:creationId xmlns:p14="http://schemas.microsoft.com/office/powerpoint/2010/main" val="3302274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ZoneTexte 4"/>
          <p:cNvSpPr txBox="1"/>
          <p:nvPr/>
        </p:nvSpPr>
        <p:spPr>
          <a:xfrm>
            <a:off x="2699792" y="1988840"/>
            <a:ext cx="5472608" cy="2739211"/>
          </a:xfrm>
          <a:prstGeom prst="rect">
            <a:avLst/>
          </a:prstGeom>
          <a:noFill/>
        </p:spPr>
        <p:txBody>
          <a:bodyPr wrap="square" rtlCol="0">
            <a:spAutoFit/>
          </a:bodyPr>
          <a:lstStyle/>
          <a:p>
            <a:r>
              <a:rPr lang="fr-FR" sz="6600" b="1" dirty="0">
                <a:solidFill>
                  <a:srgbClr val="EE7021"/>
                </a:solidFill>
                <a:latin typeface="Century Gothic" pitchFamily="34" charset="0"/>
              </a:rPr>
              <a:t>STAGES À L’ÉTRANGER</a:t>
            </a:r>
          </a:p>
          <a:p>
            <a:r>
              <a:rPr lang="fr-FR" sz="4000" dirty="0">
                <a:solidFill>
                  <a:srgbClr val="807A77"/>
                </a:solidFill>
                <a:latin typeface="Century Gothic" pitchFamily="34" charset="0"/>
              </a:rPr>
              <a:t>BOURSES DE MOBILITÉ</a:t>
            </a:r>
          </a:p>
        </p:txBody>
      </p:sp>
      <p:sp>
        <p:nvSpPr>
          <p:cNvPr id="2" name="Espace réservé du numéro de diapositive 1"/>
          <p:cNvSpPr>
            <a:spLocks noGrp="1"/>
          </p:cNvSpPr>
          <p:nvPr>
            <p:ph type="sldNum" sz="quarter" idx="4294967295"/>
          </p:nvPr>
        </p:nvSpPr>
        <p:spPr>
          <a:xfrm>
            <a:off x="6553200" y="6356350"/>
            <a:ext cx="2133600" cy="365125"/>
          </a:xfrm>
        </p:spPr>
        <p:txBody>
          <a:bodyPr/>
          <a:lstStyle/>
          <a:p>
            <a:pPr>
              <a:defRPr/>
            </a:pPr>
            <a:fld id="{B21CC471-CD9D-41A7-9808-8253566333F2}" type="slidenum">
              <a:rPr lang="fr-FR" smtClean="0"/>
              <a:pPr>
                <a:defRPr/>
              </a:pPr>
              <a:t>2</a:t>
            </a:fld>
            <a:endParaRPr lang="fr-FR"/>
          </a:p>
        </p:txBody>
      </p:sp>
      <p:sp>
        <p:nvSpPr>
          <p:cNvPr id="3" name="ZoneTexte 2">
            <a:extLst>
              <a:ext uri="{FF2B5EF4-FFF2-40B4-BE49-F238E27FC236}">
                <a16:creationId xmlns:a16="http://schemas.microsoft.com/office/drawing/2014/main" id="{D86E944C-8E2D-4329-9A6B-E571ADA6A7F8}"/>
              </a:ext>
            </a:extLst>
          </p:cNvPr>
          <p:cNvSpPr txBox="1"/>
          <p:nvPr/>
        </p:nvSpPr>
        <p:spPr>
          <a:xfrm>
            <a:off x="5508104" y="6352143"/>
            <a:ext cx="1872208" cy="369332"/>
          </a:xfrm>
          <a:prstGeom prst="rect">
            <a:avLst/>
          </a:prstGeom>
          <a:solidFill>
            <a:schemeClr val="bg1">
              <a:lumMod val="85000"/>
            </a:schemeClr>
          </a:solidFill>
        </p:spPr>
        <p:txBody>
          <a:bodyPr wrap="square" rtlCol="0">
            <a:spAutoFit/>
          </a:bodyPr>
          <a:lstStyle/>
          <a:p>
            <a:r>
              <a:rPr lang="fr-FR" dirty="0">
                <a:solidFill>
                  <a:srgbClr val="EE7021"/>
                </a:solidFill>
              </a:rPr>
              <a:t>Octobre 2023</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683568" y="764704"/>
            <a:ext cx="7776864" cy="584775"/>
          </a:xfrm>
          <a:prstGeom prst="rect">
            <a:avLst/>
          </a:prstGeom>
          <a:noFill/>
        </p:spPr>
        <p:txBody>
          <a:bodyPr wrap="square" rtlCol="0">
            <a:spAutoFit/>
          </a:bodyPr>
          <a:lstStyle/>
          <a:p>
            <a:r>
              <a:rPr lang="fr-FR" sz="3200" b="1" dirty="0">
                <a:solidFill>
                  <a:srgbClr val="EE7021"/>
                </a:solidFill>
                <a:latin typeface="Century Gothic" pitchFamily="34" charset="0"/>
              </a:rPr>
              <a:t>MARCHE À SUIVRE</a:t>
            </a:r>
          </a:p>
        </p:txBody>
      </p:sp>
      <p:sp>
        <p:nvSpPr>
          <p:cNvPr id="9" name="ZoneTexte 8"/>
          <p:cNvSpPr txBox="1"/>
          <p:nvPr/>
        </p:nvSpPr>
        <p:spPr>
          <a:xfrm>
            <a:off x="1475765" y="372397"/>
            <a:ext cx="5400600" cy="261610"/>
          </a:xfrm>
          <a:prstGeom prst="rect">
            <a:avLst/>
          </a:prstGeom>
          <a:noFill/>
        </p:spPr>
        <p:txBody>
          <a:bodyPr wrap="square" rtlCol="0">
            <a:spAutoFit/>
          </a:bodyPr>
          <a:lstStyle/>
          <a:p>
            <a:r>
              <a:rPr lang="fr-FR" sz="1100" b="1" dirty="0">
                <a:solidFill>
                  <a:srgbClr val="252320"/>
                </a:solidFill>
                <a:latin typeface="Century Gothic" pitchFamily="34" charset="0"/>
              </a:rPr>
              <a:t>BOURSES DE MOBILITÉ |STAGES</a:t>
            </a:r>
            <a:endParaRPr lang="fr-FR" sz="1100" dirty="0">
              <a:solidFill>
                <a:srgbClr val="252320"/>
              </a:solidFill>
              <a:latin typeface="Century Gothic" pitchFamily="34" charset="0"/>
            </a:endParaRPr>
          </a:p>
        </p:txBody>
      </p:sp>
      <p:sp>
        <p:nvSpPr>
          <p:cNvPr id="2" name="Espace réservé du numéro de diapositive 1"/>
          <p:cNvSpPr>
            <a:spLocks noGrp="1"/>
          </p:cNvSpPr>
          <p:nvPr>
            <p:ph type="sldNum" sz="quarter" idx="12"/>
          </p:nvPr>
        </p:nvSpPr>
        <p:spPr>
          <a:xfrm>
            <a:off x="6902896" y="6356350"/>
            <a:ext cx="2133600" cy="365125"/>
          </a:xfrm>
        </p:spPr>
        <p:txBody>
          <a:bodyPr/>
          <a:lstStyle/>
          <a:p>
            <a:pPr>
              <a:defRPr/>
            </a:pPr>
            <a:fld id="{A6362702-71FD-478C-8ABB-00E2043F094D}" type="slidenum">
              <a:rPr lang="fr-FR" sz="1600" b="1" smtClean="0"/>
              <a:pPr>
                <a:defRPr/>
              </a:pPr>
              <a:t>20</a:t>
            </a:fld>
            <a:endParaRPr lang="fr-FR" sz="1600" b="1"/>
          </a:p>
        </p:txBody>
      </p:sp>
      <p:sp>
        <p:nvSpPr>
          <p:cNvPr id="4" name="Rectangle 3">
            <a:extLst>
              <a:ext uri="{FF2B5EF4-FFF2-40B4-BE49-F238E27FC236}">
                <a16:creationId xmlns:a16="http://schemas.microsoft.com/office/drawing/2014/main" id="{EF3BB2CE-8C55-42CB-ACE7-405BFDBDE2A9}"/>
              </a:ext>
            </a:extLst>
          </p:cNvPr>
          <p:cNvSpPr/>
          <p:nvPr/>
        </p:nvSpPr>
        <p:spPr>
          <a:xfrm>
            <a:off x="251520" y="1349479"/>
            <a:ext cx="8352928" cy="2751587"/>
          </a:xfrm>
          <a:prstGeom prst="rect">
            <a:avLst/>
          </a:prstGeom>
        </p:spPr>
        <p:txBody>
          <a:bodyPr wrap="square">
            <a:spAutoFit/>
          </a:bodyPr>
          <a:lstStyle/>
          <a:p>
            <a:pPr lvl="1" algn="just">
              <a:lnSpc>
                <a:spcPct val="115000"/>
              </a:lnSpc>
              <a:spcBef>
                <a:spcPts val="1000"/>
              </a:spcBef>
              <a:spcAft>
                <a:spcPts val="0"/>
              </a:spcAft>
            </a:pPr>
            <a:r>
              <a:rPr lang="fr-FR" sz="1600" b="1" dirty="0">
                <a:solidFill>
                  <a:srgbClr val="4472C4"/>
                </a:solidFill>
                <a:latin typeface="Avenir Next LT Pro Light" panose="020B0304020202020204" pitchFamily="34" charset="0"/>
                <a:ea typeface="Times New Roman" panose="02020603050405020304" pitchFamily="18" charset="0"/>
                <a:cs typeface="Times New Roman" panose="02020603050405020304" pitchFamily="18" charset="0"/>
              </a:rPr>
              <a:t>TROISIEME TEMPS : Les démarches varient suivant la bourse à laquelle vous êtes éligible</a:t>
            </a:r>
            <a:endParaRPr lang="fr-FR" sz="1600" b="1" dirty="0">
              <a:solidFill>
                <a:srgbClr val="4472C4"/>
              </a:solidFill>
              <a:latin typeface="Calibri Light" panose="020F0302020204030204" pitchFamily="34" charset="0"/>
              <a:ea typeface="Times New Roman" panose="02020603050405020304" pitchFamily="18" charset="0"/>
              <a:cs typeface="Times New Roman" panose="02020603050405020304" pitchFamily="18" charset="0"/>
            </a:endParaRPr>
          </a:p>
          <a:p>
            <a:pPr marL="742950" lvl="1" indent="-285750" algn="just">
              <a:lnSpc>
                <a:spcPct val="115000"/>
              </a:lnSpc>
              <a:spcBef>
                <a:spcPts val="1000"/>
              </a:spcBef>
              <a:spcAft>
                <a:spcPts val="0"/>
              </a:spcAft>
              <a:buFont typeface="+mj-lt"/>
              <a:buAutoNum type="arabicPeriod"/>
            </a:pPr>
            <a:r>
              <a:rPr lang="fr-FR" sz="1600" b="1" dirty="0">
                <a:solidFill>
                  <a:srgbClr val="7030A0"/>
                </a:solidFill>
                <a:latin typeface="Avenir Next LT Pro Light" panose="020B0304020202020204" pitchFamily="34" charset="0"/>
                <a:ea typeface="Times New Roman" panose="02020603050405020304" pitchFamily="18" charset="0"/>
                <a:cs typeface="Times New Roman" panose="02020603050405020304" pitchFamily="18" charset="0"/>
              </a:rPr>
              <a:t>Si vous êtes éligible à la bourse ERASMUS+ </a:t>
            </a:r>
            <a:endParaRPr lang="fr-FR" sz="1600" b="1" dirty="0">
              <a:solidFill>
                <a:srgbClr val="4472C4"/>
              </a:solidFill>
              <a:latin typeface="Calibri Light" panose="020F03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fr-FR" sz="1600" dirty="0">
                <a:latin typeface="Avenir Next LT Pro Light" panose="020B0304020202020204" pitchFamily="34" charset="0"/>
                <a:ea typeface="Calibri" panose="020F0502020204030204" pitchFamily="34" charset="0"/>
                <a:cs typeface="Times New Roman" panose="02020603050405020304" pitchFamily="18" charset="0"/>
              </a:rPr>
              <a:t>Vous recevrez un mail vous indiquant que vous avez été inscrit dans le Moodle intitulé « Bourse de STAGE Erasmus + 2023-2024 ». Vous y trouverez la liste des documents à fournir, les formulaires et y déposerez les documents propres à la bourse Erasmus+. Votre dossier sera instruit dans les meilleurs délais possibles. Vous recevrez des notifications au fur et à mesure de l’instruction sur votre boîte mail institutionnelle via </a:t>
            </a:r>
            <a:r>
              <a:rPr lang="fr-FR" sz="1600" dirty="0" err="1">
                <a:latin typeface="Avenir Next LT Pro Light" panose="020B0304020202020204" pitchFamily="34" charset="0"/>
                <a:ea typeface="Calibri" panose="020F0502020204030204" pitchFamily="34" charset="0"/>
                <a:cs typeface="Times New Roman" panose="02020603050405020304" pitchFamily="18" charset="0"/>
              </a:rPr>
              <a:t>moodle</a:t>
            </a:r>
            <a:r>
              <a:rPr lang="fr-FR" sz="1600" dirty="0">
                <a:latin typeface="Avenir Next LT Pro Light" panose="020B0304020202020204" pitchFamily="34" charset="0"/>
                <a:ea typeface="Calibri" panose="020F0502020204030204" pitchFamily="34" charset="0"/>
                <a:cs typeface="Times New Roman" panose="02020603050405020304" pitchFamily="18" charset="0"/>
              </a:rPr>
              <a:t>.</a:t>
            </a:r>
            <a:endParaRPr lang="fr-FR"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ZoneTexte 5">
            <a:extLst>
              <a:ext uri="{FF2B5EF4-FFF2-40B4-BE49-F238E27FC236}">
                <a16:creationId xmlns:a16="http://schemas.microsoft.com/office/drawing/2014/main" id="{58A3F74B-F22C-4DC2-B869-2F274261D42D}"/>
              </a:ext>
            </a:extLst>
          </p:cNvPr>
          <p:cNvSpPr txBox="1"/>
          <p:nvPr/>
        </p:nvSpPr>
        <p:spPr>
          <a:xfrm>
            <a:off x="5508104" y="6352143"/>
            <a:ext cx="1872208" cy="369332"/>
          </a:xfrm>
          <a:prstGeom prst="rect">
            <a:avLst/>
          </a:prstGeom>
          <a:solidFill>
            <a:schemeClr val="bg1"/>
          </a:solidFill>
        </p:spPr>
        <p:txBody>
          <a:bodyPr wrap="square" rtlCol="0">
            <a:spAutoFit/>
          </a:bodyPr>
          <a:lstStyle/>
          <a:p>
            <a:r>
              <a:rPr lang="fr-FR" dirty="0">
                <a:solidFill>
                  <a:srgbClr val="EE7021"/>
                </a:solidFill>
              </a:rPr>
              <a:t>Octobre 2023</a:t>
            </a:r>
          </a:p>
        </p:txBody>
      </p:sp>
    </p:spTree>
    <p:extLst>
      <p:ext uri="{BB962C8B-B14F-4D97-AF65-F5344CB8AC3E}">
        <p14:creationId xmlns:p14="http://schemas.microsoft.com/office/powerpoint/2010/main" val="29167906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683568" y="764704"/>
            <a:ext cx="7776864" cy="584775"/>
          </a:xfrm>
          <a:prstGeom prst="rect">
            <a:avLst/>
          </a:prstGeom>
          <a:noFill/>
        </p:spPr>
        <p:txBody>
          <a:bodyPr wrap="square" rtlCol="0">
            <a:spAutoFit/>
          </a:bodyPr>
          <a:lstStyle/>
          <a:p>
            <a:r>
              <a:rPr lang="fr-FR" sz="3200" b="1" dirty="0">
                <a:solidFill>
                  <a:srgbClr val="EE7021"/>
                </a:solidFill>
                <a:latin typeface="Century Gothic" pitchFamily="34" charset="0"/>
              </a:rPr>
              <a:t>MARCHE À SUIVRE</a:t>
            </a:r>
          </a:p>
        </p:txBody>
      </p:sp>
      <p:sp>
        <p:nvSpPr>
          <p:cNvPr id="9" name="ZoneTexte 8"/>
          <p:cNvSpPr txBox="1"/>
          <p:nvPr/>
        </p:nvSpPr>
        <p:spPr>
          <a:xfrm>
            <a:off x="1475765" y="372397"/>
            <a:ext cx="5400600" cy="261610"/>
          </a:xfrm>
          <a:prstGeom prst="rect">
            <a:avLst/>
          </a:prstGeom>
          <a:noFill/>
        </p:spPr>
        <p:txBody>
          <a:bodyPr wrap="square" rtlCol="0">
            <a:spAutoFit/>
          </a:bodyPr>
          <a:lstStyle/>
          <a:p>
            <a:r>
              <a:rPr lang="fr-FR" sz="1100" b="1" dirty="0">
                <a:solidFill>
                  <a:srgbClr val="252320"/>
                </a:solidFill>
                <a:latin typeface="Century Gothic" pitchFamily="34" charset="0"/>
              </a:rPr>
              <a:t>BOURSES DE MOBILITÉ |STAGES</a:t>
            </a:r>
            <a:endParaRPr lang="fr-FR" sz="1100" dirty="0">
              <a:solidFill>
                <a:srgbClr val="252320"/>
              </a:solidFill>
              <a:latin typeface="Century Gothic" pitchFamily="34" charset="0"/>
            </a:endParaRPr>
          </a:p>
        </p:txBody>
      </p:sp>
      <p:sp>
        <p:nvSpPr>
          <p:cNvPr id="2" name="Espace réservé du numéro de diapositive 1"/>
          <p:cNvSpPr>
            <a:spLocks noGrp="1"/>
          </p:cNvSpPr>
          <p:nvPr>
            <p:ph type="sldNum" sz="quarter" idx="12"/>
          </p:nvPr>
        </p:nvSpPr>
        <p:spPr>
          <a:xfrm>
            <a:off x="6902896" y="6356350"/>
            <a:ext cx="2133600" cy="365125"/>
          </a:xfrm>
        </p:spPr>
        <p:txBody>
          <a:bodyPr/>
          <a:lstStyle/>
          <a:p>
            <a:pPr>
              <a:defRPr/>
            </a:pPr>
            <a:fld id="{A6362702-71FD-478C-8ABB-00E2043F094D}" type="slidenum">
              <a:rPr lang="fr-FR" sz="1600" b="1" smtClean="0"/>
              <a:pPr>
                <a:defRPr/>
              </a:pPr>
              <a:t>21</a:t>
            </a:fld>
            <a:endParaRPr lang="fr-FR" sz="1600" b="1"/>
          </a:p>
        </p:txBody>
      </p:sp>
      <p:sp>
        <p:nvSpPr>
          <p:cNvPr id="4" name="Rectangle 3">
            <a:extLst>
              <a:ext uri="{FF2B5EF4-FFF2-40B4-BE49-F238E27FC236}">
                <a16:creationId xmlns:a16="http://schemas.microsoft.com/office/drawing/2014/main" id="{EF3BB2CE-8C55-42CB-ACE7-405BFDBDE2A9}"/>
              </a:ext>
            </a:extLst>
          </p:cNvPr>
          <p:cNvSpPr/>
          <p:nvPr/>
        </p:nvSpPr>
        <p:spPr>
          <a:xfrm>
            <a:off x="251520" y="1349479"/>
            <a:ext cx="8064896" cy="2751587"/>
          </a:xfrm>
          <a:prstGeom prst="rect">
            <a:avLst/>
          </a:prstGeom>
        </p:spPr>
        <p:txBody>
          <a:bodyPr wrap="square">
            <a:spAutoFit/>
          </a:bodyPr>
          <a:lstStyle/>
          <a:p>
            <a:pPr lvl="1">
              <a:lnSpc>
                <a:spcPct val="115000"/>
              </a:lnSpc>
              <a:spcBef>
                <a:spcPts val="1000"/>
              </a:spcBef>
              <a:spcAft>
                <a:spcPts val="0"/>
              </a:spcAft>
            </a:pPr>
            <a:r>
              <a:rPr lang="fr-FR" sz="1600" b="1" dirty="0">
                <a:solidFill>
                  <a:srgbClr val="4472C4"/>
                </a:solidFill>
                <a:latin typeface="Avenir Next LT Pro Light" panose="020B0304020202020204" pitchFamily="34" charset="0"/>
                <a:ea typeface="Times New Roman" panose="02020603050405020304" pitchFamily="18" charset="0"/>
                <a:cs typeface="Times New Roman" panose="02020603050405020304" pitchFamily="18" charset="0"/>
              </a:rPr>
              <a:t>TROISIEME TEMPS : Les démarches varient suivant la bourse à laquelle vous êtes éligible</a:t>
            </a:r>
            <a:endParaRPr lang="fr-FR" sz="1600" b="1" dirty="0">
              <a:solidFill>
                <a:srgbClr val="4472C4"/>
              </a:solidFill>
              <a:latin typeface="Calibri Light" panose="020F0302020204030204" pitchFamily="34" charset="0"/>
              <a:ea typeface="Times New Roman" panose="02020603050405020304" pitchFamily="18" charset="0"/>
              <a:cs typeface="Times New Roman" panose="02020603050405020304" pitchFamily="18" charset="0"/>
            </a:endParaRPr>
          </a:p>
          <a:p>
            <a:pPr lvl="1" algn="just">
              <a:lnSpc>
                <a:spcPct val="115000"/>
              </a:lnSpc>
              <a:spcBef>
                <a:spcPts val="1000"/>
              </a:spcBef>
              <a:spcAft>
                <a:spcPts val="0"/>
              </a:spcAft>
            </a:pPr>
            <a:r>
              <a:rPr lang="fr-FR" sz="1600" b="1" dirty="0">
                <a:solidFill>
                  <a:srgbClr val="7030A0"/>
                </a:solidFill>
                <a:latin typeface="Avenir Next LT Pro Light" panose="020B0304020202020204" pitchFamily="34" charset="0"/>
                <a:ea typeface="Times New Roman" panose="02020603050405020304" pitchFamily="18" charset="0"/>
                <a:cs typeface="Times New Roman" panose="02020603050405020304" pitchFamily="18" charset="0"/>
              </a:rPr>
              <a:t>2.     Si vous êtes éligible à la bourse BRMIE de la région AURA</a:t>
            </a:r>
            <a:endParaRPr lang="fr-FR" sz="1600" b="1" dirty="0">
              <a:solidFill>
                <a:srgbClr val="4472C4"/>
              </a:solidFill>
              <a:latin typeface="Calibri Light" panose="020F03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fr-FR" sz="1600" dirty="0">
                <a:latin typeface="Avenir Next LT Pro Light" panose="020B0304020202020204" pitchFamily="34" charset="0"/>
                <a:ea typeface="Calibri" panose="020F0502020204030204" pitchFamily="34" charset="0"/>
                <a:cs typeface="Times New Roman" panose="02020603050405020304" pitchFamily="18" charset="0"/>
              </a:rPr>
              <a:t>Vous recevrez un email sur votre boîte institutionnelle avec la marche à suivre et les codes nécessaires pour procéder à votre demande de financement sur le Portail Des Aides de la région AURA ainsi que le guide pratique de la région AURA, la liste des documents à fournir. </a:t>
            </a:r>
            <a:r>
              <a:rPr lang="fr-FR" sz="1600" b="1" dirty="0">
                <a:latin typeface="Avenir Next LT Pro Light" panose="020B0304020202020204" pitchFamily="34" charset="0"/>
                <a:ea typeface="Calibri" panose="020F0502020204030204" pitchFamily="34" charset="0"/>
                <a:cs typeface="Times New Roman" panose="02020603050405020304" pitchFamily="18" charset="0"/>
              </a:rPr>
              <a:t>ATTENTION AUX DELAIS</a:t>
            </a:r>
            <a:r>
              <a:rPr lang="fr-FR" sz="1600" dirty="0">
                <a:latin typeface="Avenir Next LT Pro Light" panose="020B0304020202020204" pitchFamily="34" charset="0"/>
                <a:ea typeface="Calibri" panose="020F0502020204030204" pitchFamily="34" charset="0"/>
                <a:cs typeface="Times New Roman" panose="02020603050405020304" pitchFamily="18" charset="0"/>
              </a:rPr>
              <a:t> : Vous devrez procéder à la demande de financement sur le portail des aides de la région au plus tard la veille du début de votre stage (même si votre convention n’est pas encore signée par les trois parties).</a:t>
            </a:r>
            <a:endParaRPr lang="fr-FR"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ZoneTexte 5">
            <a:extLst>
              <a:ext uri="{FF2B5EF4-FFF2-40B4-BE49-F238E27FC236}">
                <a16:creationId xmlns:a16="http://schemas.microsoft.com/office/drawing/2014/main" id="{B470A939-6D73-43A2-BDA2-43AF72A568FE}"/>
              </a:ext>
            </a:extLst>
          </p:cNvPr>
          <p:cNvSpPr txBox="1"/>
          <p:nvPr/>
        </p:nvSpPr>
        <p:spPr>
          <a:xfrm>
            <a:off x="5508104" y="6352143"/>
            <a:ext cx="1872208" cy="369332"/>
          </a:xfrm>
          <a:prstGeom prst="rect">
            <a:avLst/>
          </a:prstGeom>
          <a:solidFill>
            <a:schemeClr val="bg1"/>
          </a:solidFill>
        </p:spPr>
        <p:txBody>
          <a:bodyPr wrap="square" rtlCol="0">
            <a:spAutoFit/>
          </a:bodyPr>
          <a:lstStyle/>
          <a:p>
            <a:r>
              <a:rPr lang="fr-FR" dirty="0">
                <a:solidFill>
                  <a:srgbClr val="EE7021"/>
                </a:solidFill>
              </a:rPr>
              <a:t>Octobre 2023</a:t>
            </a:r>
          </a:p>
        </p:txBody>
      </p:sp>
    </p:spTree>
    <p:extLst>
      <p:ext uri="{BB962C8B-B14F-4D97-AF65-F5344CB8AC3E}">
        <p14:creationId xmlns:p14="http://schemas.microsoft.com/office/powerpoint/2010/main" val="11198071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683568" y="764704"/>
            <a:ext cx="7776864" cy="584775"/>
          </a:xfrm>
          <a:prstGeom prst="rect">
            <a:avLst/>
          </a:prstGeom>
          <a:noFill/>
        </p:spPr>
        <p:txBody>
          <a:bodyPr wrap="square" rtlCol="0">
            <a:spAutoFit/>
          </a:bodyPr>
          <a:lstStyle/>
          <a:p>
            <a:r>
              <a:rPr lang="fr-FR" sz="3200" b="1" dirty="0">
                <a:solidFill>
                  <a:srgbClr val="EE7021"/>
                </a:solidFill>
                <a:latin typeface="Century Gothic" pitchFamily="34" charset="0"/>
              </a:rPr>
              <a:t>MARCHE À SUIVRE</a:t>
            </a:r>
          </a:p>
        </p:txBody>
      </p:sp>
      <p:sp>
        <p:nvSpPr>
          <p:cNvPr id="9" name="ZoneTexte 8"/>
          <p:cNvSpPr txBox="1"/>
          <p:nvPr/>
        </p:nvSpPr>
        <p:spPr>
          <a:xfrm>
            <a:off x="1475765" y="372397"/>
            <a:ext cx="5400600" cy="261610"/>
          </a:xfrm>
          <a:prstGeom prst="rect">
            <a:avLst/>
          </a:prstGeom>
          <a:noFill/>
        </p:spPr>
        <p:txBody>
          <a:bodyPr wrap="square" rtlCol="0">
            <a:spAutoFit/>
          </a:bodyPr>
          <a:lstStyle/>
          <a:p>
            <a:r>
              <a:rPr lang="fr-FR" sz="1100" b="1" dirty="0">
                <a:solidFill>
                  <a:srgbClr val="252320"/>
                </a:solidFill>
                <a:latin typeface="Century Gothic" pitchFamily="34" charset="0"/>
              </a:rPr>
              <a:t>BOURSES DE MOBILITÉ |STAGES</a:t>
            </a:r>
            <a:endParaRPr lang="fr-FR" sz="1100" dirty="0">
              <a:solidFill>
                <a:srgbClr val="252320"/>
              </a:solidFill>
              <a:latin typeface="Century Gothic" pitchFamily="34" charset="0"/>
            </a:endParaRPr>
          </a:p>
        </p:txBody>
      </p:sp>
      <p:sp>
        <p:nvSpPr>
          <p:cNvPr id="2" name="Espace réservé du numéro de diapositive 1"/>
          <p:cNvSpPr>
            <a:spLocks noGrp="1"/>
          </p:cNvSpPr>
          <p:nvPr>
            <p:ph type="sldNum" sz="quarter" idx="12"/>
          </p:nvPr>
        </p:nvSpPr>
        <p:spPr>
          <a:xfrm>
            <a:off x="6902896" y="6356350"/>
            <a:ext cx="2133600" cy="365125"/>
          </a:xfrm>
        </p:spPr>
        <p:txBody>
          <a:bodyPr/>
          <a:lstStyle/>
          <a:p>
            <a:pPr>
              <a:defRPr/>
            </a:pPr>
            <a:fld id="{A6362702-71FD-478C-8ABB-00E2043F094D}" type="slidenum">
              <a:rPr lang="fr-FR" sz="1600" b="1" smtClean="0"/>
              <a:pPr>
                <a:defRPr/>
              </a:pPr>
              <a:t>22</a:t>
            </a:fld>
            <a:endParaRPr lang="fr-FR" sz="1600" b="1"/>
          </a:p>
        </p:txBody>
      </p:sp>
      <p:sp>
        <p:nvSpPr>
          <p:cNvPr id="4" name="Rectangle 3">
            <a:extLst>
              <a:ext uri="{FF2B5EF4-FFF2-40B4-BE49-F238E27FC236}">
                <a16:creationId xmlns:a16="http://schemas.microsoft.com/office/drawing/2014/main" id="{EF3BB2CE-8C55-42CB-ACE7-405BFDBDE2A9}"/>
              </a:ext>
            </a:extLst>
          </p:cNvPr>
          <p:cNvSpPr/>
          <p:nvPr/>
        </p:nvSpPr>
        <p:spPr>
          <a:xfrm>
            <a:off x="251520" y="1424461"/>
            <a:ext cx="8064896" cy="1618969"/>
          </a:xfrm>
          <a:prstGeom prst="rect">
            <a:avLst/>
          </a:prstGeom>
        </p:spPr>
        <p:txBody>
          <a:bodyPr wrap="square">
            <a:spAutoFit/>
          </a:bodyPr>
          <a:lstStyle/>
          <a:p>
            <a:pPr lvl="1" algn="just">
              <a:lnSpc>
                <a:spcPct val="115000"/>
              </a:lnSpc>
              <a:spcBef>
                <a:spcPts val="1000"/>
              </a:spcBef>
              <a:spcAft>
                <a:spcPts val="0"/>
              </a:spcAft>
            </a:pPr>
            <a:r>
              <a:rPr lang="fr-FR" sz="1600" b="1" dirty="0">
                <a:solidFill>
                  <a:srgbClr val="4472C4"/>
                </a:solidFill>
                <a:latin typeface="Avenir Next LT Pro Light" panose="020B0304020202020204" pitchFamily="34" charset="0"/>
                <a:ea typeface="Times New Roman" panose="02020603050405020304" pitchFamily="18" charset="0"/>
                <a:cs typeface="Times New Roman" panose="02020603050405020304" pitchFamily="18" charset="0"/>
              </a:rPr>
              <a:t>TROISIEME TEMPS : Les démarches varient suivant la bourse à laquelle vous êtes éligible</a:t>
            </a:r>
            <a:endParaRPr lang="fr-FR" sz="1600" b="1" dirty="0">
              <a:solidFill>
                <a:srgbClr val="4472C4"/>
              </a:solidFill>
              <a:latin typeface="Calibri Light" panose="020F0302020204030204" pitchFamily="34" charset="0"/>
              <a:ea typeface="Times New Roman" panose="02020603050405020304" pitchFamily="18" charset="0"/>
              <a:cs typeface="Times New Roman" panose="02020603050405020304" pitchFamily="18" charset="0"/>
            </a:endParaRPr>
          </a:p>
          <a:p>
            <a:pPr lvl="1" algn="just">
              <a:lnSpc>
                <a:spcPct val="115000"/>
              </a:lnSpc>
              <a:spcBef>
                <a:spcPts val="1000"/>
              </a:spcBef>
              <a:spcAft>
                <a:spcPts val="0"/>
              </a:spcAft>
            </a:pPr>
            <a:r>
              <a:rPr lang="fr-FR" sz="1600" b="1" dirty="0">
                <a:solidFill>
                  <a:srgbClr val="7030A0"/>
                </a:solidFill>
                <a:latin typeface="Avenir Next LT Pro Light" panose="020B0304020202020204" pitchFamily="34" charset="0"/>
                <a:ea typeface="Times New Roman" panose="02020603050405020304" pitchFamily="18" charset="0"/>
                <a:cs typeface="Times New Roman" panose="02020603050405020304" pitchFamily="18" charset="0"/>
              </a:rPr>
              <a:t>3. Si vous êtes éligible à la bourse AMI</a:t>
            </a:r>
            <a:endParaRPr lang="fr-FR" sz="1600" b="1" dirty="0">
              <a:solidFill>
                <a:srgbClr val="4472C4"/>
              </a:solidFill>
              <a:latin typeface="Calibri Light" panose="020F03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fr-FR" sz="1600" dirty="0">
                <a:latin typeface="Avenir Next LT Pro Light" panose="020B0304020202020204" pitchFamily="34" charset="0"/>
                <a:ea typeface="Calibri" panose="020F0502020204030204" pitchFamily="34" charset="0"/>
                <a:cs typeface="Times New Roman" panose="02020603050405020304" pitchFamily="18" charset="0"/>
              </a:rPr>
              <a:t>Vous recevrez un mail sur votre boîte institutionnelle vous précisant les documents à retourner par mail à </a:t>
            </a:r>
            <a:r>
              <a:rPr lang="fr-FR" sz="1600" u="sng" dirty="0">
                <a:solidFill>
                  <a:srgbClr val="0563C1"/>
                </a:solidFill>
                <a:latin typeface="Avenir Next LT Pro Light" panose="020B0304020202020204" pitchFamily="34" charset="0"/>
                <a:ea typeface="Calibri" panose="020F0502020204030204" pitchFamily="34" charset="0"/>
                <a:cs typeface="Times New Roman" panose="02020603050405020304" pitchFamily="18" charset="0"/>
                <a:hlinkClick r:id="rId2"/>
              </a:rPr>
              <a:t>bourses.internationales@univ-lyon3.fr</a:t>
            </a:r>
            <a:r>
              <a:rPr lang="fr-FR" sz="1600" u="sng" dirty="0">
                <a:solidFill>
                  <a:srgbClr val="0563C1"/>
                </a:solidFill>
                <a:latin typeface="Avenir Next LT Pro Light" panose="020B0304020202020204" pitchFamily="34" charset="0"/>
                <a:ea typeface="Calibri" panose="020F0502020204030204" pitchFamily="34" charset="0"/>
                <a:cs typeface="Times New Roman" panose="02020603050405020304" pitchFamily="18" charset="0"/>
              </a:rPr>
              <a:t>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ZoneTexte 5">
            <a:extLst>
              <a:ext uri="{FF2B5EF4-FFF2-40B4-BE49-F238E27FC236}">
                <a16:creationId xmlns:a16="http://schemas.microsoft.com/office/drawing/2014/main" id="{28138CF9-E553-4C7D-875A-966492F576C3}"/>
              </a:ext>
            </a:extLst>
          </p:cNvPr>
          <p:cNvSpPr txBox="1"/>
          <p:nvPr/>
        </p:nvSpPr>
        <p:spPr>
          <a:xfrm>
            <a:off x="5508104" y="6352143"/>
            <a:ext cx="1872208" cy="369332"/>
          </a:xfrm>
          <a:prstGeom prst="rect">
            <a:avLst/>
          </a:prstGeom>
          <a:solidFill>
            <a:schemeClr val="bg1"/>
          </a:solidFill>
        </p:spPr>
        <p:txBody>
          <a:bodyPr wrap="square" rtlCol="0">
            <a:spAutoFit/>
          </a:bodyPr>
          <a:lstStyle/>
          <a:p>
            <a:r>
              <a:rPr lang="fr-FR" dirty="0">
                <a:solidFill>
                  <a:srgbClr val="EE7021"/>
                </a:solidFill>
              </a:rPr>
              <a:t>Octobre 2023</a:t>
            </a:r>
          </a:p>
        </p:txBody>
      </p:sp>
    </p:spTree>
    <p:extLst>
      <p:ext uri="{BB962C8B-B14F-4D97-AF65-F5344CB8AC3E}">
        <p14:creationId xmlns:p14="http://schemas.microsoft.com/office/powerpoint/2010/main" val="5805946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1022895" y="1270348"/>
            <a:ext cx="6696744" cy="2246769"/>
          </a:xfrm>
          <a:prstGeom prst="rect">
            <a:avLst/>
          </a:prstGeom>
          <a:noFill/>
        </p:spPr>
        <p:txBody>
          <a:bodyPr wrap="square" rtlCol="0">
            <a:spAutoFit/>
          </a:bodyPr>
          <a:lstStyle/>
          <a:p>
            <a:r>
              <a:rPr lang="fr-FR" sz="2800" b="1" dirty="0">
                <a:solidFill>
                  <a:srgbClr val="009897"/>
                </a:solidFill>
                <a:latin typeface="Century Gothic" pitchFamily="34" charset="0"/>
              </a:rPr>
              <a:t>Pauline DUTHEIL</a:t>
            </a:r>
            <a:endParaRPr lang="fr-FR" sz="2800" dirty="0">
              <a:solidFill>
                <a:srgbClr val="444444"/>
              </a:solidFill>
              <a:latin typeface="Century Gothic" pitchFamily="34" charset="0"/>
            </a:endParaRPr>
          </a:p>
          <a:p>
            <a:r>
              <a:rPr lang="fr-FR" sz="2800" dirty="0">
                <a:solidFill>
                  <a:srgbClr val="444444"/>
                </a:solidFill>
                <a:latin typeface="Century Gothic" pitchFamily="34" charset="0"/>
              </a:rPr>
              <a:t>Service des Relations Internationales</a:t>
            </a:r>
          </a:p>
          <a:p>
            <a:r>
              <a:rPr lang="fr-FR" sz="2800" dirty="0">
                <a:solidFill>
                  <a:srgbClr val="444444"/>
                </a:solidFill>
                <a:latin typeface="Century Gothic" pitchFamily="34" charset="0"/>
              </a:rPr>
              <a:t>Manufacture des Tabacs</a:t>
            </a:r>
          </a:p>
          <a:p>
            <a:r>
              <a:rPr lang="fr-FR" sz="2800" dirty="0">
                <a:solidFill>
                  <a:srgbClr val="444444"/>
                </a:solidFill>
                <a:latin typeface="Century Gothic" pitchFamily="34" charset="0"/>
              </a:rPr>
              <a:t>04 78 78 75 30 </a:t>
            </a:r>
          </a:p>
          <a:p>
            <a:r>
              <a:rPr lang="fr-FR" sz="2800" dirty="0">
                <a:solidFill>
                  <a:srgbClr val="444444"/>
                </a:solidFill>
                <a:latin typeface="Century Gothic" pitchFamily="34" charset="0"/>
                <a:hlinkClick r:id="rId2"/>
              </a:rPr>
              <a:t>bourses-internationales@univ-lyon3.fr</a:t>
            </a:r>
            <a:r>
              <a:rPr lang="fr-FR" sz="2800" dirty="0">
                <a:solidFill>
                  <a:srgbClr val="444444"/>
                </a:solidFill>
                <a:latin typeface="Century Gothic" pitchFamily="34" charset="0"/>
              </a:rPr>
              <a:t> </a:t>
            </a:r>
          </a:p>
        </p:txBody>
      </p:sp>
      <p:sp>
        <p:nvSpPr>
          <p:cNvPr id="9" name="ZoneTexte 8"/>
          <p:cNvSpPr txBox="1"/>
          <p:nvPr/>
        </p:nvSpPr>
        <p:spPr>
          <a:xfrm>
            <a:off x="1475765" y="372397"/>
            <a:ext cx="5400600" cy="261610"/>
          </a:xfrm>
          <a:prstGeom prst="rect">
            <a:avLst/>
          </a:prstGeom>
          <a:noFill/>
        </p:spPr>
        <p:txBody>
          <a:bodyPr wrap="square" rtlCol="0">
            <a:spAutoFit/>
          </a:bodyPr>
          <a:lstStyle/>
          <a:p>
            <a:r>
              <a:rPr lang="fr-FR" sz="1100" b="1" dirty="0">
                <a:solidFill>
                  <a:srgbClr val="252320"/>
                </a:solidFill>
                <a:latin typeface="Century Gothic" pitchFamily="34" charset="0"/>
              </a:rPr>
              <a:t>BOURSES DE MOBILITÉ |STAGES</a:t>
            </a:r>
            <a:endParaRPr lang="fr-FR" sz="1100" dirty="0">
              <a:solidFill>
                <a:srgbClr val="252320"/>
              </a:solidFill>
              <a:latin typeface="Century Gothic" pitchFamily="34" charset="0"/>
            </a:endParaRPr>
          </a:p>
        </p:txBody>
      </p:sp>
      <p:sp>
        <p:nvSpPr>
          <p:cNvPr id="4" name="Rectangle 3"/>
          <p:cNvSpPr/>
          <p:nvPr/>
        </p:nvSpPr>
        <p:spPr>
          <a:xfrm>
            <a:off x="683568" y="620688"/>
            <a:ext cx="7272808" cy="584775"/>
          </a:xfrm>
          <a:prstGeom prst="rect">
            <a:avLst/>
          </a:prstGeom>
        </p:spPr>
        <p:txBody>
          <a:bodyPr wrap="square">
            <a:spAutoFit/>
          </a:bodyPr>
          <a:lstStyle/>
          <a:p>
            <a:r>
              <a:rPr lang="fr-FR" sz="3200" b="1" dirty="0">
                <a:solidFill>
                  <a:srgbClr val="EE7021"/>
                </a:solidFill>
                <a:latin typeface="Century Gothic" pitchFamily="34" charset="0"/>
              </a:rPr>
              <a:t>VOTRE CONTACT </a:t>
            </a:r>
          </a:p>
        </p:txBody>
      </p:sp>
      <p:sp>
        <p:nvSpPr>
          <p:cNvPr id="2" name="Espace réservé du numéro de diapositive 1"/>
          <p:cNvSpPr>
            <a:spLocks noGrp="1"/>
          </p:cNvSpPr>
          <p:nvPr>
            <p:ph type="sldNum" sz="quarter" idx="12"/>
          </p:nvPr>
        </p:nvSpPr>
        <p:spPr>
          <a:xfrm>
            <a:off x="6902896" y="6356350"/>
            <a:ext cx="2133600" cy="365125"/>
          </a:xfrm>
        </p:spPr>
        <p:txBody>
          <a:bodyPr/>
          <a:lstStyle/>
          <a:p>
            <a:pPr>
              <a:defRPr/>
            </a:pPr>
            <a:fld id="{A6362702-71FD-478C-8ABB-00E2043F094D}" type="slidenum">
              <a:rPr lang="fr-FR" sz="1600" b="1" smtClean="0"/>
              <a:pPr>
                <a:defRPr/>
              </a:pPr>
              <a:t>23</a:t>
            </a:fld>
            <a:endParaRPr lang="fr-FR" sz="1600" b="1" dirty="0"/>
          </a:p>
        </p:txBody>
      </p:sp>
      <p:sp>
        <p:nvSpPr>
          <p:cNvPr id="6" name="ZoneTexte 5">
            <a:extLst>
              <a:ext uri="{FF2B5EF4-FFF2-40B4-BE49-F238E27FC236}">
                <a16:creationId xmlns:a16="http://schemas.microsoft.com/office/drawing/2014/main" id="{C5A61D48-C5ED-498E-9A18-EBFC4B6A2949}"/>
              </a:ext>
            </a:extLst>
          </p:cNvPr>
          <p:cNvSpPr txBox="1"/>
          <p:nvPr/>
        </p:nvSpPr>
        <p:spPr>
          <a:xfrm>
            <a:off x="5508104" y="6352143"/>
            <a:ext cx="1872208" cy="369332"/>
          </a:xfrm>
          <a:prstGeom prst="rect">
            <a:avLst/>
          </a:prstGeom>
          <a:solidFill>
            <a:schemeClr val="bg1"/>
          </a:solidFill>
        </p:spPr>
        <p:txBody>
          <a:bodyPr wrap="square" rtlCol="0">
            <a:spAutoFit/>
          </a:bodyPr>
          <a:lstStyle/>
          <a:p>
            <a:r>
              <a:rPr lang="fr-FR" dirty="0">
                <a:solidFill>
                  <a:srgbClr val="EE7021"/>
                </a:solidFill>
              </a:rPr>
              <a:t>Octobre 2023</a:t>
            </a:r>
          </a:p>
        </p:txBody>
      </p:sp>
    </p:spTree>
    <p:extLst>
      <p:ext uri="{BB962C8B-B14F-4D97-AF65-F5344CB8AC3E}">
        <p14:creationId xmlns:p14="http://schemas.microsoft.com/office/powerpoint/2010/main" val="19960057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12"/>
          <p:cNvSpPr txBox="1">
            <a:spLocks noChangeArrowheads="1"/>
          </p:cNvSpPr>
          <p:nvPr/>
        </p:nvSpPr>
        <p:spPr bwMode="auto">
          <a:xfrm>
            <a:off x="1259632" y="1268760"/>
            <a:ext cx="6696744"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457200" indent="-457200" eaLnBrk="1" hangingPunct="1">
              <a:lnSpc>
                <a:spcPct val="150000"/>
              </a:lnSpc>
              <a:buFontTx/>
              <a:buAutoNum type="arabicPeriod"/>
            </a:pPr>
            <a:r>
              <a:rPr lang="fr-FR" sz="2400" b="1" dirty="0">
                <a:solidFill>
                  <a:srgbClr val="444444"/>
                </a:solidFill>
                <a:latin typeface="Century Gothic" pitchFamily="34" charset="0"/>
              </a:rPr>
              <a:t>Préparation de votre mobilité</a:t>
            </a:r>
          </a:p>
          <a:p>
            <a:pPr marL="457200" indent="-457200" eaLnBrk="1" hangingPunct="1">
              <a:lnSpc>
                <a:spcPct val="150000"/>
              </a:lnSpc>
              <a:buFontTx/>
              <a:buAutoNum type="arabicPeriod"/>
            </a:pPr>
            <a:r>
              <a:rPr lang="fr-FR" sz="2400" b="1" dirty="0">
                <a:solidFill>
                  <a:srgbClr val="444444"/>
                </a:solidFill>
                <a:latin typeface="Century Gothic" pitchFamily="34" charset="0"/>
              </a:rPr>
              <a:t>Règles communes </a:t>
            </a:r>
          </a:p>
          <a:p>
            <a:pPr marL="457200" indent="-457200" eaLnBrk="1" hangingPunct="1">
              <a:lnSpc>
                <a:spcPct val="150000"/>
              </a:lnSpc>
              <a:buAutoNum type="arabicPeriod"/>
            </a:pPr>
            <a:r>
              <a:rPr lang="fr-FR" sz="2400" b="1" dirty="0">
                <a:solidFill>
                  <a:srgbClr val="444444"/>
                </a:solidFill>
                <a:latin typeface="Century Gothic" pitchFamily="34" charset="0"/>
              </a:rPr>
              <a:t>Présentation des bourses</a:t>
            </a:r>
          </a:p>
          <a:p>
            <a:pPr marL="1200150" lvl="1" indent="-457200" eaLnBrk="1" hangingPunct="1">
              <a:lnSpc>
                <a:spcPct val="150000"/>
              </a:lnSpc>
              <a:buAutoNum type="arabicPeriod"/>
            </a:pPr>
            <a:r>
              <a:rPr lang="fr-FR" sz="2400" dirty="0">
                <a:solidFill>
                  <a:srgbClr val="444444"/>
                </a:solidFill>
                <a:latin typeface="Century Gothic" pitchFamily="34" charset="0"/>
              </a:rPr>
              <a:t>Erasmus+</a:t>
            </a:r>
          </a:p>
          <a:p>
            <a:pPr marL="1257300" lvl="1" indent="-514350" eaLnBrk="1" hangingPunct="1">
              <a:lnSpc>
                <a:spcPct val="150000"/>
              </a:lnSpc>
              <a:buAutoNum type="arabicPeriod"/>
            </a:pPr>
            <a:r>
              <a:rPr lang="fr-FR" sz="2400" dirty="0">
                <a:solidFill>
                  <a:srgbClr val="444444"/>
                </a:solidFill>
                <a:latin typeface="Century Gothic" pitchFamily="34" charset="0"/>
              </a:rPr>
              <a:t>Bourse Région</a:t>
            </a:r>
          </a:p>
          <a:p>
            <a:pPr marL="1257300" lvl="1" indent="-514350" eaLnBrk="1" hangingPunct="1">
              <a:lnSpc>
                <a:spcPct val="150000"/>
              </a:lnSpc>
              <a:buAutoNum type="arabicPeriod"/>
            </a:pPr>
            <a:r>
              <a:rPr lang="fr-FR" sz="2400" cap="all" dirty="0">
                <a:solidFill>
                  <a:srgbClr val="444444"/>
                </a:solidFill>
                <a:latin typeface="Century Gothic" pitchFamily="34" charset="0"/>
              </a:rPr>
              <a:t>AMI</a:t>
            </a:r>
          </a:p>
          <a:p>
            <a:pPr marL="457200" indent="-457200" eaLnBrk="1" hangingPunct="1">
              <a:lnSpc>
                <a:spcPct val="150000"/>
              </a:lnSpc>
              <a:buAutoNum type="arabicPeriod"/>
            </a:pPr>
            <a:r>
              <a:rPr lang="fr-FR" sz="2400" b="1" dirty="0">
                <a:solidFill>
                  <a:srgbClr val="444444"/>
                </a:solidFill>
                <a:latin typeface="Century Gothic" pitchFamily="34" charset="0"/>
              </a:rPr>
              <a:t>Règles d’attribution</a:t>
            </a:r>
          </a:p>
          <a:p>
            <a:pPr marL="457200" indent="-457200" eaLnBrk="1" hangingPunct="1">
              <a:lnSpc>
                <a:spcPct val="150000"/>
              </a:lnSpc>
              <a:buAutoNum type="arabicPeriod"/>
            </a:pPr>
            <a:r>
              <a:rPr lang="fr-FR" sz="2400" b="1" dirty="0">
                <a:solidFill>
                  <a:srgbClr val="444444"/>
                </a:solidFill>
                <a:latin typeface="Century Gothic" pitchFamily="34" charset="0"/>
              </a:rPr>
              <a:t>Marche à suivre</a:t>
            </a:r>
          </a:p>
        </p:txBody>
      </p:sp>
      <p:sp>
        <p:nvSpPr>
          <p:cNvPr id="9" name="ZoneTexte 8"/>
          <p:cNvSpPr txBox="1"/>
          <p:nvPr/>
        </p:nvSpPr>
        <p:spPr>
          <a:xfrm>
            <a:off x="1475765" y="372397"/>
            <a:ext cx="5400600" cy="261610"/>
          </a:xfrm>
          <a:prstGeom prst="rect">
            <a:avLst/>
          </a:prstGeom>
          <a:noFill/>
        </p:spPr>
        <p:txBody>
          <a:bodyPr wrap="square" rtlCol="0">
            <a:spAutoFit/>
          </a:bodyPr>
          <a:lstStyle/>
          <a:p>
            <a:r>
              <a:rPr lang="fr-FR" sz="1100" b="1" dirty="0">
                <a:solidFill>
                  <a:srgbClr val="252320"/>
                </a:solidFill>
                <a:latin typeface="Century Gothic" pitchFamily="34" charset="0"/>
              </a:rPr>
              <a:t>BOURSES DE MOBILITÉ |STAGES</a:t>
            </a:r>
            <a:endParaRPr lang="fr-FR" sz="1100" dirty="0">
              <a:solidFill>
                <a:srgbClr val="252320"/>
              </a:solidFill>
              <a:latin typeface="Century Gothic" pitchFamily="34" charset="0"/>
            </a:endParaRPr>
          </a:p>
        </p:txBody>
      </p:sp>
      <p:sp>
        <p:nvSpPr>
          <p:cNvPr id="8" name="ZoneTexte 7"/>
          <p:cNvSpPr txBox="1"/>
          <p:nvPr/>
        </p:nvSpPr>
        <p:spPr>
          <a:xfrm>
            <a:off x="683568" y="663420"/>
            <a:ext cx="6480720" cy="584775"/>
          </a:xfrm>
          <a:prstGeom prst="rect">
            <a:avLst/>
          </a:prstGeom>
          <a:noFill/>
        </p:spPr>
        <p:txBody>
          <a:bodyPr wrap="square" rtlCol="0">
            <a:spAutoFit/>
          </a:bodyPr>
          <a:lstStyle/>
          <a:p>
            <a:r>
              <a:rPr lang="fr-FR" sz="3200" b="1" dirty="0">
                <a:solidFill>
                  <a:srgbClr val="EE7021"/>
                </a:solidFill>
                <a:latin typeface="Century Gothic" pitchFamily="34" charset="0"/>
              </a:rPr>
              <a:t>BOURSES DE STAGE</a:t>
            </a:r>
          </a:p>
        </p:txBody>
      </p:sp>
      <p:sp>
        <p:nvSpPr>
          <p:cNvPr id="2" name="Espace réservé du numéro de diapositive 1"/>
          <p:cNvSpPr>
            <a:spLocks noGrp="1"/>
          </p:cNvSpPr>
          <p:nvPr>
            <p:ph type="sldNum" sz="quarter" idx="12"/>
          </p:nvPr>
        </p:nvSpPr>
        <p:spPr/>
        <p:txBody>
          <a:bodyPr/>
          <a:lstStyle/>
          <a:p>
            <a:pPr>
              <a:defRPr/>
            </a:pPr>
            <a:fld id="{A6362702-71FD-478C-8ABB-00E2043F094D}" type="slidenum">
              <a:rPr lang="fr-FR" sz="1600" b="1" smtClean="0"/>
              <a:pPr>
                <a:defRPr/>
              </a:pPr>
              <a:t>3</a:t>
            </a:fld>
            <a:endParaRPr lang="fr-FR" sz="1600" b="1" dirty="0"/>
          </a:p>
        </p:txBody>
      </p:sp>
      <p:sp>
        <p:nvSpPr>
          <p:cNvPr id="6" name="ZoneTexte 5">
            <a:extLst>
              <a:ext uri="{FF2B5EF4-FFF2-40B4-BE49-F238E27FC236}">
                <a16:creationId xmlns:a16="http://schemas.microsoft.com/office/drawing/2014/main" id="{16B3A792-1157-45A5-962C-1D44EC53F0C8}"/>
              </a:ext>
            </a:extLst>
          </p:cNvPr>
          <p:cNvSpPr txBox="1"/>
          <p:nvPr/>
        </p:nvSpPr>
        <p:spPr>
          <a:xfrm>
            <a:off x="5508104" y="6352143"/>
            <a:ext cx="1872208" cy="369332"/>
          </a:xfrm>
          <a:prstGeom prst="rect">
            <a:avLst/>
          </a:prstGeom>
          <a:solidFill>
            <a:schemeClr val="bg1"/>
          </a:solidFill>
        </p:spPr>
        <p:txBody>
          <a:bodyPr wrap="square" rtlCol="0">
            <a:spAutoFit/>
          </a:bodyPr>
          <a:lstStyle/>
          <a:p>
            <a:r>
              <a:rPr lang="fr-FR" dirty="0">
                <a:solidFill>
                  <a:srgbClr val="EE7021"/>
                </a:solidFill>
              </a:rPr>
              <a:t>Octobre 2023</a:t>
            </a:r>
          </a:p>
        </p:txBody>
      </p:sp>
    </p:spTree>
    <p:extLst>
      <p:ext uri="{BB962C8B-B14F-4D97-AF65-F5344CB8AC3E}">
        <p14:creationId xmlns:p14="http://schemas.microsoft.com/office/powerpoint/2010/main" val="471283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12"/>
          <p:cNvSpPr txBox="1">
            <a:spLocks noChangeArrowheads="1"/>
          </p:cNvSpPr>
          <p:nvPr/>
        </p:nvSpPr>
        <p:spPr bwMode="auto">
          <a:xfrm>
            <a:off x="243736" y="1086008"/>
            <a:ext cx="8720752"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fr-FR" sz="2000" dirty="0">
              <a:solidFill>
                <a:srgbClr val="444444"/>
              </a:solidFill>
              <a:latin typeface="Century Gothic" pitchFamily="34" charset="0"/>
            </a:endParaRPr>
          </a:p>
          <a:p>
            <a:pPr eaLnBrk="1" hangingPunct="1"/>
            <a:r>
              <a:rPr lang="fr-FR" sz="2000" b="1" dirty="0">
                <a:solidFill>
                  <a:srgbClr val="444444"/>
                </a:solidFill>
                <a:latin typeface="Century Gothic" pitchFamily="34" charset="0"/>
              </a:rPr>
              <a:t>Les outils : Fiches pays</a:t>
            </a:r>
          </a:p>
          <a:p>
            <a:pPr eaLnBrk="1" hangingPunct="1"/>
            <a:r>
              <a:rPr lang="fr-FR" dirty="0">
                <a:latin typeface="Century Gothic" pitchFamily="34" charset="0"/>
              </a:rPr>
              <a:t>Sur Net3 &gt; International&gt;Vos études à l’étranger&gt;</a:t>
            </a:r>
            <a:r>
              <a:rPr lang="fr-FR" b="1" dirty="0">
                <a:solidFill>
                  <a:srgbClr val="EE7021"/>
                </a:solidFill>
                <a:latin typeface="Century Gothic" pitchFamily="34" charset="0"/>
                <a:hlinkClick r:id="rId3"/>
              </a:rPr>
              <a:t>Mieux</a:t>
            </a:r>
            <a:r>
              <a:rPr lang="fr-FR" b="1" dirty="0">
                <a:latin typeface="Century Gothic" pitchFamily="34" charset="0"/>
                <a:hlinkClick r:id="rId3"/>
              </a:rPr>
              <a:t> </a:t>
            </a:r>
            <a:r>
              <a:rPr lang="fr-FR" b="1" dirty="0">
                <a:solidFill>
                  <a:srgbClr val="EE7021"/>
                </a:solidFill>
                <a:latin typeface="Century Gothic" pitchFamily="34" charset="0"/>
                <a:hlinkClick r:id="rId3"/>
              </a:rPr>
              <a:t>connaître ma destination  </a:t>
            </a:r>
            <a:endParaRPr lang="fr-FR" b="1" dirty="0">
              <a:solidFill>
                <a:srgbClr val="EE7021"/>
              </a:solidFill>
              <a:latin typeface="Century Gothic" pitchFamily="34" charset="0"/>
            </a:endParaRPr>
          </a:p>
          <a:p>
            <a:pPr eaLnBrk="1" hangingPunct="1"/>
            <a:endParaRPr lang="fr-FR" sz="2400" b="1" dirty="0">
              <a:solidFill>
                <a:srgbClr val="EE7021"/>
              </a:solidFill>
              <a:latin typeface="Century Gothic" pitchFamily="34" charset="0"/>
            </a:endParaRPr>
          </a:p>
        </p:txBody>
      </p:sp>
      <p:sp>
        <p:nvSpPr>
          <p:cNvPr id="8" name="ZoneTexte 7"/>
          <p:cNvSpPr txBox="1"/>
          <p:nvPr/>
        </p:nvSpPr>
        <p:spPr>
          <a:xfrm>
            <a:off x="719572" y="746125"/>
            <a:ext cx="8316924" cy="646331"/>
          </a:xfrm>
          <a:prstGeom prst="rect">
            <a:avLst/>
          </a:prstGeom>
          <a:noFill/>
        </p:spPr>
        <p:txBody>
          <a:bodyPr wrap="square" rtlCol="0">
            <a:spAutoFit/>
          </a:bodyPr>
          <a:lstStyle/>
          <a:p>
            <a:r>
              <a:rPr lang="fr-FR" sz="3600" b="1" dirty="0">
                <a:solidFill>
                  <a:srgbClr val="EE7021"/>
                </a:solidFill>
                <a:latin typeface="Century Gothic" pitchFamily="34" charset="0"/>
              </a:rPr>
              <a:t>PRÉPARATION DE VOTRE MOBILITÉ</a:t>
            </a:r>
          </a:p>
        </p:txBody>
      </p:sp>
      <p:sp>
        <p:nvSpPr>
          <p:cNvPr id="9" name="ZoneTexte 8"/>
          <p:cNvSpPr txBox="1"/>
          <p:nvPr/>
        </p:nvSpPr>
        <p:spPr>
          <a:xfrm>
            <a:off x="1475765" y="372397"/>
            <a:ext cx="5400600" cy="261610"/>
          </a:xfrm>
          <a:prstGeom prst="rect">
            <a:avLst/>
          </a:prstGeom>
          <a:noFill/>
        </p:spPr>
        <p:txBody>
          <a:bodyPr wrap="square" rtlCol="0">
            <a:spAutoFit/>
          </a:bodyPr>
          <a:lstStyle/>
          <a:p>
            <a:r>
              <a:rPr lang="fr-FR" sz="1100" b="1" dirty="0">
                <a:solidFill>
                  <a:srgbClr val="252320"/>
                </a:solidFill>
                <a:latin typeface="Century Gothic" pitchFamily="34" charset="0"/>
              </a:rPr>
              <a:t>BOURSES DE MOBILITÉ |STAGES</a:t>
            </a:r>
            <a:endParaRPr lang="fr-FR" sz="1100" dirty="0">
              <a:solidFill>
                <a:srgbClr val="252320"/>
              </a:solidFill>
              <a:latin typeface="Century Gothic" pitchFamily="34" charset="0"/>
            </a:endParaRPr>
          </a:p>
        </p:txBody>
      </p:sp>
      <p:sp>
        <p:nvSpPr>
          <p:cNvPr id="3" name="Espace réservé du numéro de diapositive 2"/>
          <p:cNvSpPr>
            <a:spLocks noGrp="1"/>
          </p:cNvSpPr>
          <p:nvPr>
            <p:ph type="sldNum" sz="quarter" idx="12"/>
          </p:nvPr>
        </p:nvSpPr>
        <p:spPr>
          <a:xfrm>
            <a:off x="6830888" y="6376243"/>
            <a:ext cx="2133600" cy="365125"/>
          </a:xfrm>
        </p:spPr>
        <p:txBody>
          <a:bodyPr/>
          <a:lstStyle/>
          <a:p>
            <a:pPr>
              <a:defRPr/>
            </a:pPr>
            <a:fld id="{A6362702-71FD-478C-8ABB-00E2043F094D}" type="slidenum">
              <a:rPr lang="fr-FR" sz="1600" b="1" smtClean="0"/>
              <a:pPr>
                <a:defRPr/>
              </a:pPr>
              <a:t>4</a:t>
            </a:fld>
            <a:endParaRPr lang="fr-FR" sz="1600" b="1" dirty="0"/>
          </a:p>
        </p:txBody>
      </p:sp>
      <p:pic>
        <p:nvPicPr>
          <p:cNvPr id="12" name="Image 11"/>
          <p:cNvPicPr>
            <a:picLocks noChangeAspect="1"/>
          </p:cNvPicPr>
          <p:nvPr/>
        </p:nvPicPr>
        <p:blipFill rotWithShape="1">
          <a:blip r:embed="rId4"/>
          <a:srcRect l="3116" t="14826" r="31422" b="6682"/>
          <a:stretch/>
        </p:blipFill>
        <p:spPr>
          <a:xfrm>
            <a:off x="2040348" y="2410776"/>
            <a:ext cx="4999080" cy="3746305"/>
          </a:xfrm>
          <a:prstGeom prst="rect">
            <a:avLst/>
          </a:prstGeom>
        </p:spPr>
      </p:pic>
      <p:sp>
        <p:nvSpPr>
          <p:cNvPr id="10" name="ZoneTexte 9">
            <a:extLst>
              <a:ext uri="{FF2B5EF4-FFF2-40B4-BE49-F238E27FC236}">
                <a16:creationId xmlns:a16="http://schemas.microsoft.com/office/drawing/2014/main" id="{EE38B8E5-863F-41D0-A30D-75A99A7946B4}"/>
              </a:ext>
            </a:extLst>
          </p:cNvPr>
          <p:cNvSpPr txBox="1"/>
          <p:nvPr/>
        </p:nvSpPr>
        <p:spPr>
          <a:xfrm>
            <a:off x="5508104" y="6352143"/>
            <a:ext cx="1872208" cy="369332"/>
          </a:xfrm>
          <a:prstGeom prst="rect">
            <a:avLst/>
          </a:prstGeom>
          <a:solidFill>
            <a:schemeClr val="bg1"/>
          </a:solidFill>
        </p:spPr>
        <p:txBody>
          <a:bodyPr wrap="square" rtlCol="0">
            <a:spAutoFit/>
          </a:bodyPr>
          <a:lstStyle/>
          <a:p>
            <a:r>
              <a:rPr lang="fr-FR" dirty="0">
                <a:solidFill>
                  <a:srgbClr val="EE7021"/>
                </a:solidFill>
              </a:rPr>
              <a:t>Octobre 2023</a:t>
            </a:r>
          </a:p>
        </p:txBody>
      </p:sp>
    </p:spTree>
    <p:extLst>
      <p:ext uri="{BB962C8B-B14F-4D97-AF65-F5344CB8AC3E}">
        <p14:creationId xmlns:p14="http://schemas.microsoft.com/office/powerpoint/2010/main" val="66760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12"/>
          <p:cNvSpPr txBox="1">
            <a:spLocks noChangeArrowheads="1"/>
          </p:cNvSpPr>
          <p:nvPr/>
        </p:nvSpPr>
        <p:spPr bwMode="auto">
          <a:xfrm>
            <a:off x="278193" y="1173847"/>
            <a:ext cx="8720752"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fr-FR" sz="2000" dirty="0">
              <a:solidFill>
                <a:srgbClr val="444444"/>
              </a:solidFill>
              <a:latin typeface="Century Gothic" pitchFamily="34" charset="0"/>
            </a:endParaRPr>
          </a:p>
          <a:p>
            <a:pPr eaLnBrk="1" hangingPunct="1"/>
            <a:r>
              <a:rPr lang="fr-FR" b="1" dirty="0">
                <a:solidFill>
                  <a:srgbClr val="444444"/>
                </a:solidFill>
                <a:latin typeface="Century Gothic" pitchFamily="34" charset="0"/>
              </a:rPr>
              <a:t>OUTIL : Estimer votre budget</a:t>
            </a:r>
          </a:p>
          <a:p>
            <a:pPr eaLnBrk="1" hangingPunct="1"/>
            <a:r>
              <a:rPr lang="fr-FR" sz="2000" b="1" dirty="0">
                <a:solidFill>
                  <a:srgbClr val="EE7021"/>
                </a:solidFill>
                <a:latin typeface="Century Gothic" pitchFamily="34" charset="0"/>
                <a:hlinkClick r:id="rId3"/>
              </a:rPr>
              <a:t>https://www.univ-lyon3.fr/estimer-votre-budget</a:t>
            </a:r>
            <a:endParaRPr lang="fr-FR" sz="2000" b="1" dirty="0">
              <a:solidFill>
                <a:srgbClr val="EE7021"/>
              </a:solidFill>
              <a:latin typeface="Century Gothic" pitchFamily="34" charset="0"/>
            </a:endParaRPr>
          </a:p>
          <a:p>
            <a:pPr eaLnBrk="1" hangingPunct="1"/>
            <a:endParaRPr lang="fr-FR" sz="2400" b="1" dirty="0">
              <a:solidFill>
                <a:srgbClr val="EE7021"/>
              </a:solidFill>
              <a:latin typeface="Century Gothic" pitchFamily="34" charset="0"/>
            </a:endParaRPr>
          </a:p>
        </p:txBody>
      </p:sp>
      <p:sp>
        <p:nvSpPr>
          <p:cNvPr id="8" name="ZoneTexte 7"/>
          <p:cNvSpPr txBox="1"/>
          <p:nvPr/>
        </p:nvSpPr>
        <p:spPr>
          <a:xfrm>
            <a:off x="719572" y="746125"/>
            <a:ext cx="8496944" cy="646331"/>
          </a:xfrm>
          <a:prstGeom prst="rect">
            <a:avLst/>
          </a:prstGeom>
          <a:noFill/>
        </p:spPr>
        <p:txBody>
          <a:bodyPr wrap="square" rtlCol="0">
            <a:spAutoFit/>
          </a:bodyPr>
          <a:lstStyle/>
          <a:p>
            <a:r>
              <a:rPr lang="fr-FR" sz="3600" b="1" dirty="0">
                <a:solidFill>
                  <a:srgbClr val="EE7021"/>
                </a:solidFill>
                <a:latin typeface="Century Gothic" pitchFamily="34" charset="0"/>
              </a:rPr>
              <a:t>PRÉPARATION DE VOTRE MOBILITÉ</a:t>
            </a:r>
          </a:p>
        </p:txBody>
      </p:sp>
      <p:sp>
        <p:nvSpPr>
          <p:cNvPr id="5" name="Espace réservé du numéro de diapositive 4"/>
          <p:cNvSpPr>
            <a:spLocks noGrp="1"/>
          </p:cNvSpPr>
          <p:nvPr>
            <p:ph type="sldNum" sz="quarter" idx="12"/>
          </p:nvPr>
        </p:nvSpPr>
        <p:spPr>
          <a:xfrm>
            <a:off x="6830888" y="6403756"/>
            <a:ext cx="2133600" cy="365125"/>
          </a:xfrm>
        </p:spPr>
        <p:txBody>
          <a:bodyPr/>
          <a:lstStyle/>
          <a:p>
            <a:pPr>
              <a:defRPr/>
            </a:pPr>
            <a:fld id="{A6362702-71FD-478C-8ABB-00E2043F094D}" type="slidenum">
              <a:rPr lang="fr-FR" sz="1600" b="1" smtClean="0"/>
              <a:pPr>
                <a:defRPr/>
              </a:pPr>
              <a:t>5</a:t>
            </a:fld>
            <a:endParaRPr lang="fr-FR" sz="1600" b="1" dirty="0"/>
          </a:p>
        </p:txBody>
      </p:sp>
      <p:sp>
        <p:nvSpPr>
          <p:cNvPr id="11" name="ZoneTexte 10"/>
          <p:cNvSpPr txBox="1"/>
          <p:nvPr/>
        </p:nvSpPr>
        <p:spPr>
          <a:xfrm>
            <a:off x="1475765" y="372397"/>
            <a:ext cx="5400600" cy="261610"/>
          </a:xfrm>
          <a:prstGeom prst="rect">
            <a:avLst/>
          </a:prstGeom>
          <a:noFill/>
        </p:spPr>
        <p:txBody>
          <a:bodyPr wrap="square" rtlCol="0">
            <a:spAutoFit/>
          </a:bodyPr>
          <a:lstStyle/>
          <a:p>
            <a:r>
              <a:rPr lang="fr-FR" sz="1100" b="1" dirty="0">
                <a:solidFill>
                  <a:srgbClr val="252320"/>
                </a:solidFill>
                <a:latin typeface="Century Gothic" pitchFamily="34" charset="0"/>
              </a:rPr>
              <a:t>BOURSES DE MOBILITÉ |STAGES</a:t>
            </a:r>
            <a:endParaRPr lang="fr-FR" sz="1100" dirty="0">
              <a:solidFill>
                <a:srgbClr val="252320"/>
              </a:solidFill>
              <a:latin typeface="Century Gothic" pitchFamily="34" charset="0"/>
            </a:endParaRPr>
          </a:p>
        </p:txBody>
      </p:sp>
      <p:graphicFrame>
        <p:nvGraphicFramePr>
          <p:cNvPr id="9" name="Tableau 8">
            <a:extLst>
              <a:ext uri="{FF2B5EF4-FFF2-40B4-BE49-F238E27FC236}">
                <a16:creationId xmlns:a16="http://schemas.microsoft.com/office/drawing/2014/main" id="{18343694-0F78-42A2-BC40-66B4067704DC}"/>
              </a:ext>
            </a:extLst>
          </p:cNvPr>
          <p:cNvGraphicFramePr>
            <a:graphicFrameLocks noGrp="1"/>
          </p:cNvGraphicFramePr>
          <p:nvPr>
            <p:extLst>
              <p:ext uri="{D42A27DB-BD31-4B8C-83A1-F6EECF244321}">
                <p14:modId xmlns:p14="http://schemas.microsoft.com/office/powerpoint/2010/main" val="2433970363"/>
              </p:ext>
            </p:extLst>
          </p:nvPr>
        </p:nvGraphicFramePr>
        <p:xfrm>
          <a:off x="2399659" y="2321539"/>
          <a:ext cx="3794341" cy="3964337"/>
        </p:xfrm>
        <a:graphic>
          <a:graphicData uri="http://schemas.openxmlformats.org/drawingml/2006/table">
            <a:tbl>
              <a:tblPr/>
              <a:tblGrid>
                <a:gridCol w="535122">
                  <a:extLst>
                    <a:ext uri="{9D8B030D-6E8A-4147-A177-3AD203B41FA5}">
                      <a16:colId xmlns:a16="http://schemas.microsoft.com/office/drawing/2014/main" val="166551935"/>
                    </a:ext>
                  </a:extLst>
                </a:gridCol>
                <a:gridCol w="867625">
                  <a:extLst>
                    <a:ext uri="{9D8B030D-6E8A-4147-A177-3AD203B41FA5}">
                      <a16:colId xmlns:a16="http://schemas.microsoft.com/office/drawing/2014/main" val="3149089978"/>
                    </a:ext>
                  </a:extLst>
                </a:gridCol>
                <a:gridCol w="909187">
                  <a:extLst>
                    <a:ext uri="{9D8B030D-6E8A-4147-A177-3AD203B41FA5}">
                      <a16:colId xmlns:a16="http://schemas.microsoft.com/office/drawing/2014/main" val="3821188909"/>
                    </a:ext>
                  </a:extLst>
                </a:gridCol>
                <a:gridCol w="810475">
                  <a:extLst>
                    <a:ext uri="{9D8B030D-6E8A-4147-A177-3AD203B41FA5}">
                      <a16:colId xmlns:a16="http://schemas.microsoft.com/office/drawing/2014/main" val="25701231"/>
                    </a:ext>
                  </a:extLst>
                </a:gridCol>
                <a:gridCol w="671932">
                  <a:extLst>
                    <a:ext uri="{9D8B030D-6E8A-4147-A177-3AD203B41FA5}">
                      <a16:colId xmlns:a16="http://schemas.microsoft.com/office/drawing/2014/main" val="2893870678"/>
                    </a:ext>
                  </a:extLst>
                </a:gridCol>
              </a:tblGrid>
              <a:tr h="386114">
                <a:tc gridSpan="5">
                  <a:txBody>
                    <a:bodyPr/>
                    <a:lstStyle/>
                    <a:p>
                      <a:pPr algn="l" fontAlgn="b"/>
                      <a:r>
                        <a:rPr lang="fr-FR" sz="1100" b="1" i="0" u="none" strike="noStrike">
                          <a:solidFill>
                            <a:srgbClr val="000000"/>
                          </a:solidFill>
                          <a:effectLst/>
                          <a:latin typeface="Century Gothic" panose="020B0502020202020204" pitchFamily="34" charset="0"/>
                        </a:rPr>
                        <a:t>BUDGET PRÉVISIONNEL</a:t>
                      </a:r>
                      <a:endParaRPr lang="fr-FR" sz="700" b="0" i="0" u="none" strike="noStrike">
                        <a:solidFill>
                          <a:srgbClr val="000000"/>
                        </a:solidFill>
                        <a:effectLst/>
                        <a:latin typeface="Calibri" panose="020F050202020403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740377938"/>
                  </a:ext>
                </a:extLst>
              </a:tr>
              <a:tr h="146265">
                <a:tc gridSpan="2">
                  <a:txBody>
                    <a:bodyPr/>
                    <a:lstStyle/>
                    <a:p>
                      <a:pPr algn="l" fontAlgn="b"/>
                      <a:r>
                        <a:rPr lang="fr-FR" sz="700" b="0" i="0" u="none" strike="noStrike">
                          <a:solidFill>
                            <a:srgbClr val="000000"/>
                          </a:solidFill>
                          <a:effectLst/>
                          <a:latin typeface="Century Gothic" panose="020B0502020202020204" pitchFamily="34" charset="0"/>
                        </a:rPr>
                        <a:t>NOM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gridSpan="2">
                  <a:txBody>
                    <a:bodyPr/>
                    <a:lstStyle/>
                    <a:p>
                      <a:pPr algn="l" fontAlgn="b"/>
                      <a:r>
                        <a:rPr lang="fr-FR" sz="700" b="0" i="0" u="none" strike="noStrike">
                          <a:solidFill>
                            <a:srgbClr val="000000"/>
                          </a:solidFill>
                          <a:effectLst/>
                          <a:latin typeface="Century Gothic" panose="020B0502020202020204" pitchFamily="34" charset="0"/>
                        </a:rPr>
                        <a:t>PRENOM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rowSpan="3">
                  <a:txBody>
                    <a:bodyPr/>
                    <a:lstStyle/>
                    <a:p>
                      <a:pPr algn="l" fontAlgn="ctr"/>
                      <a:r>
                        <a:rPr lang="fr-FR" sz="700" b="0" i="0" u="none" strike="noStrike">
                          <a:solidFill>
                            <a:srgbClr val="000000"/>
                          </a:solidFill>
                          <a:effectLst/>
                          <a:latin typeface="Century Gothic" panose="020B0502020202020204" pitchFamily="34" charset="0"/>
                        </a:rPr>
                        <a:t>DUREE DE LA MOBILITE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1485337"/>
                  </a:ext>
                </a:extLst>
              </a:tr>
              <a:tr h="104870">
                <a:tc gridSpan="4">
                  <a:txBody>
                    <a:bodyPr/>
                    <a:lstStyle/>
                    <a:p>
                      <a:pPr algn="l" fontAlgn="b"/>
                      <a:r>
                        <a:rPr lang="fr-FR" sz="700" b="0" i="0" u="none" strike="noStrike">
                          <a:solidFill>
                            <a:srgbClr val="000000"/>
                          </a:solidFill>
                          <a:effectLst/>
                          <a:latin typeface="Century Gothic" panose="020B0502020202020204" pitchFamily="34" charset="0"/>
                        </a:rPr>
                        <a:t>UNIVERSITE D'ACCUEIL :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vMerge="1">
                  <a:txBody>
                    <a:bodyPr/>
                    <a:lstStyle/>
                    <a:p>
                      <a:endParaRPr lang="fr-FR"/>
                    </a:p>
                  </a:txBody>
                  <a:tcPr/>
                </a:tc>
                <a:extLst>
                  <a:ext uri="{0D108BD9-81ED-4DB2-BD59-A6C34878D82A}">
                    <a16:rowId xmlns:a16="http://schemas.microsoft.com/office/drawing/2014/main" val="582303718"/>
                  </a:ext>
                </a:extLst>
              </a:tr>
              <a:tr h="109638">
                <a:tc gridSpan="2">
                  <a:txBody>
                    <a:bodyPr/>
                    <a:lstStyle/>
                    <a:p>
                      <a:pPr algn="l" fontAlgn="b"/>
                      <a:r>
                        <a:rPr lang="fr-FR" sz="700" b="0" i="0" u="none" strike="noStrike">
                          <a:solidFill>
                            <a:srgbClr val="000000"/>
                          </a:solidFill>
                          <a:effectLst/>
                          <a:latin typeface="Century Gothic" panose="020B0502020202020204" pitchFamily="34" charset="0"/>
                        </a:rPr>
                        <a:t>VILLE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gridSpan="2">
                  <a:txBody>
                    <a:bodyPr/>
                    <a:lstStyle/>
                    <a:p>
                      <a:pPr algn="l" fontAlgn="b"/>
                      <a:r>
                        <a:rPr lang="fr-FR" sz="700" b="0" i="0" u="none" strike="noStrike">
                          <a:solidFill>
                            <a:srgbClr val="000000"/>
                          </a:solidFill>
                          <a:effectLst/>
                          <a:latin typeface="Century Gothic" panose="020B0502020202020204" pitchFamily="34" charset="0"/>
                        </a:rPr>
                        <a:t>PAYS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vMerge="1">
                  <a:txBody>
                    <a:bodyPr/>
                    <a:lstStyle/>
                    <a:p>
                      <a:endParaRPr lang="fr-FR"/>
                    </a:p>
                  </a:txBody>
                  <a:tcPr/>
                </a:tc>
                <a:extLst>
                  <a:ext uri="{0D108BD9-81ED-4DB2-BD59-A6C34878D82A}">
                    <a16:rowId xmlns:a16="http://schemas.microsoft.com/office/drawing/2014/main" val="3094028662"/>
                  </a:ext>
                </a:extLst>
              </a:tr>
              <a:tr h="83896">
                <a:tc gridSpan="5">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9562094"/>
                  </a:ext>
                </a:extLst>
              </a:tr>
              <a:tr h="95337">
                <a:tc rowSpan="2" gridSpan="3">
                  <a:txBody>
                    <a:bodyPr/>
                    <a:lstStyle/>
                    <a:p>
                      <a:pPr algn="ctr" fontAlgn="ctr"/>
                      <a:r>
                        <a:rPr lang="fr-FR" sz="700" b="1" i="0" u="none" strike="noStrike">
                          <a:solidFill>
                            <a:srgbClr val="000000"/>
                          </a:solidFill>
                          <a:effectLst/>
                          <a:latin typeface="Century Gothic" panose="020B0502020202020204" pitchFamily="34" charset="0"/>
                        </a:rPr>
                        <a:t>DEPENSES ET FRAIS DE SEJOUR</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rowSpan="2" hMerge="1">
                  <a:txBody>
                    <a:bodyPr/>
                    <a:lstStyle/>
                    <a:p>
                      <a:endParaRPr lang="fr-FR"/>
                    </a:p>
                  </a:txBody>
                  <a:tcPr/>
                </a:tc>
                <a:tc rowSpan="2" hMerge="1">
                  <a:txBody>
                    <a:bodyPr/>
                    <a:lstStyle/>
                    <a:p>
                      <a:endParaRPr lang="fr-FR"/>
                    </a:p>
                  </a:txBody>
                  <a:tcPr/>
                </a:tc>
                <a:tc gridSpan="2">
                  <a:txBody>
                    <a:bodyPr/>
                    <a:lstStyle/>
                    <a:p>
                      <a:pPr algn="ctr" fontAlgn="b"/>
                      <a:r>
                        <a:rPr lang="fr-FR" sz="700" b="1" i="0" u="none" strike="noStrike">
                          <a:solidFill>
                            <a:srgbClr val="000000"/>
                          </a:solidFill>
                          <a:effectLst/>
                          <a:latin typeface="Century Gothic" panose="020B0502020202020204" pitchFamily="34" charset="0"/>
                        </a:rPr>
                        <a:t>COUT EN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lang="fr-FR"/>
                    </a:p>
                  </a:txBody>
                  <a:tcPr/>
                </a:tc>
                <a:extLst>
                  <a:ext uri="{0D108BD9-81ED-4DB2-BD59-A6C34878D82A}">
                    <a16:rowId xmlns:a16="http://schemas.microsoft.com/office/drawing/2014/main" val="1380342871"/>
                  </a:ext>
                </a:extLst>
              </a:tr>
              <a:tr h="95337">
                <a:tc gridSpan="3" vMerge="1">
                  <a:txBody>
                    <a:bodyPr/>
                    <a:lstStyle/>
                    <a:p>
                      <a:endParaRPr lang="fr-FR"/>
                    </a:p>
                  </a:txBody>
                  <a:tcPr/>
                </a:tc>
                <a:tc hMerge="1" vMerge="1">
                  <a:txBody>
                    <a:bodyPr/>
                    <a:lstStyle/>
                    <a:p>
                      <a:endParaRPr lang="fr-FR"/>
                    </a:p>
                  </a:txBody>
                  <a:tcPr/>
                </a:tc>
                <a:tc hMerge="1" vMerge="1">
                  <a:txBody>
                    <a:bodyPr/>
                    <a:lstStyle/>
                    <a:p>
                      <a:endParaRPr lang="fr-FR"/>
                    </a:p>
                  </a:txBody>
                  <a:tcPr/>
                </a:tc>
                <a:tc>
                  <a:txBody>
                    <a:bodyPr/>
                    <a:lstStyle/>
                    <a:p>
                      <a:pPr algn="ctr" fontAlgn="b"/>
                      <a:r>
                        <a:rPr lang="fr-FR" sz="700" b="1" i="0" u="none" strike="noStrike">
                          <a:solidFill>
                            <a:srgbClr val="000000"/>
                          </a:solidFill>
                          <a:effectLst/>
                          <a:latin typeface="Century Gothic" panose="020B0502020202020204" pitchFamily="34" charset="0"/>
                        </a:rPr>
                        <a:t>PAR MOIS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fr-FR" sz="700" b="1" i="0" u="none" strike="noStrike">
                          <a:solidFill>
                            <a:srgbClr val="000000"/>
                          </a:solidFill>
                          <a:effectLst/>
                          <a:latin typeface="Century Gothic" panose="020B0502020202020204" pitchFamily="34" charset="0"/>
                        </a:rPr>
                        <a:t>TOTAL</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3953763827"/>
                  </a:ext>
                </a:extLst>
              </a:tr>
              <a:tr h="104870">
                <a:tc gridSpan="3">
                  <a:txBody>
                    <a:bodyPr/>
                    <a:lstStyle/>
                    <a:p>
                      <a:pPr algn="l" fontAlgn="b"/>
                      <a:r>
                        <a:rPr lang="fr-FR" sz="700" b="0" i="0" u="none" strike="noStrike">
                          <a:solidFill>
                            <a:srgbClr val="000000"/>
                          </a:solidFill>
                          <a:effectLst/>
                          <a:latin typeface="Century Gothic" panose="020B0502020202020204" pitchFamily="34" charset="0"/>
                        </a:rPr>
                        <a:t>Billets d'avion, train ou autres pour arriver sur place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fr-FR"/>
                    </a:p>
                  </a:txBody>
                  <a:tcPr/>
                </a:tc>
                <a:tc hMerge="1">
                  <a:txBody>
                    <a:bodyPr/>
                    <a:lstStyle/>
                    <a:p>
                      <a:endParaRPr lang="fr-FR"/>
                    </a:p>
                  </a:txBody>
                  <a:tcPr/>
                </a:tc>
                <a:tc>
                  <a:txBody>
                    <a:bodyPr/>
                    <a:lstStyle/>
                    <a:p>
                      <a:pPr algn="l" fontAlgn="b"/>
                      <a:r>
                        <a:rPr lang="fr-FR" sz="700" b="0" i="0" u="none" strike="noStrike">
                          <a:solidFill>
                            <a:srgbClr val="000000"/>
                          </a:solidFill>
                          <a:effectLst/>
                          <a:latin typeface="Century Gothic" panose="020B0502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808080"/>
                    </a:solidFill>
                  </a:tcPr>
                </a:tc>
                <a:tc>
                  <a:txBody>
                    <a:bodyPr/>
                    <a:lstStyle/>
                    <a:p>
                      <a:pPr algn="l" fontAlgn="b"/>
                      <a:r>
                        <a:rPr lang="fr-FR" sz="700" b="0" i="0" u="none" strike="noStrike">
                          <a:solidFill>
                            <a:srgbClr val="000000"/>
                          </a:solidFill>
                          <a:effectLst/>
                          <a:latin typeface="Century Gothic" panose="020B050202020202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4028712106"/>
                  </a:ext>
                </a:extLst>
              </a:tr>
              <a:tr h="104870">
                <a:tc gridSpan="3">
                  <a:txBody>
                    <a:bodyPr/>
                    <a:lstStyle/>
                    <a:p>
                      <a:pPr algn="l" fontAlgn="b"/>
                      <a:r>
                        <a:rPr lang="fr-FR" sz="700" b="0" i="0" u="none" strike="noStrike">
                          <a:solidFill>
                            <a:srgbClr val="000000"/>
                          </a:solidFill>
                          <a:effectLst/>
                          <a:latin typeface="Century Gothic" panose="020B0502020202020204" pitchFamily="34" charset="0"/>
                        </a:rPr>
                        <a:t>Passeport, Visa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fr-FR"/>
                    </a:p>
                  </a:txBody>
                  <a:tcPr/>
                </a:tc>
                <a:tc hMerge="1">
                  <a:txBody>
                    <a:bodyPr/>
                    <a:lstStyle/>
                    <a:p>
                      <a:endParaRPr lang="fr-FR"/>
                    </a:p>
                  </a:txBody>
                  <a:tcPr/>
                </a:tc>
                <a:tc>
                  <a:txBody>
                    <a:bodyPr/>
                    <a:lstStyle/>
                    <a:p>
                      <a:pPr algn="l" fontAlgn="b"/>
                      <a:r>
                        <a:rPr lang="fr-FR" sz="700" b="0" i="0" u="none" strike="noStrike">
                          <a:solidFill>
                            <a:srgbClr val="000000"/>
                          </a:solidFill>
                          <a:effectLst/>
                          <a:latin typeface="Century Gothic" panose="020B0502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808080"/>
                    </a:solidFill>
                  </a:tcPr>
                </a:tc>
                <a:tc>
                  <a:txBody>
                    <a:bodyPr/>
                    <a:lstStyle/>
                    <a:p>
                      <a:pPr algn="l" fontAlgn="b"/>
                      <a:r>
                        <a:rPr lang="fr-FR" sz="700" b="0" i="0" u="none" strike="noStrike">
                          <a:solidFill>
                            <a:srgbClr val="000000"/>
                          </a:solidFill>
                          <a:effectLst/>
                          <a:latin typeface="Century Gothic" panose="020B050202020202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833468311"/>
                  </a:ext>
                </a:extLst>
              </a:tr>
              <a:tr h="104870">
                <a:tc gridSpan="3">
                  <a:txBody>
                    <a:bodyPr/>
                    <a:lstStyle/>
                    <a:p>
                      <a:pPr algn="l" fontAlgn="b"/>
                      <a:r>
                        <a:rPr lang="fr-FR" sz="700" b="0" i="0" u="none" strike="noStrike">
                          <a:solidFill>
                            <a:srgbClr val="000000"/>
                          </a:solidFill>
                          <a:effectLst/>
                          <a:latin typeface="Century Gothic" panose="020B0502020202020204" pitchFamily="34" charset="0"/>
                        </a:rPr>
                        <a:t>Inscription administrative à l'Université Jean Moulin Lyon 3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fr-FR"/>
                    </a:p>
                  </a:txBody>
                  <a:tcPr/>
                </a:tc>
                <a:tc hMerge="1">
                  <a:txBody>
                    <a:bodyPr/>
                    <a:lstStyle/>
                    <a:p>
                      <a:endParaRPr lang="fr-FR"/>
                    </a:p>
                  </a:txBody>
                  <a:tcPr/>
                </a:tc>
                <a:tc>
                  <a:txBody>
                    <a:bodyPr/>
                    <a:lstStyle/>
                    <a:p>
                      <a:pPr algn="l" fontAlgn="b"/>
                      <a:r>
                        <a:rPr lang="fr-FR" sz="700" b="0" i="0" u="none" strike="noStrike">
                          <a:solidFill>
                            <a:srgbClr val="000000"/>
                          </a:solidFill>
                          <a:effectLst/>
                          <a:latin typeface="Century Gothic" panose="020B0502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808080"/>
                    </a:solidFill>
                  </a:tcPr>
                </a:tc>
                <a:tc>
                  <a:txBody>
                    <a:bodyPr/>
                    <a:lstStyle/>
                    <a:p>
                      <a:pPr algn="l" fontAlgn="b"/>
                      <a:r>
                        <a:rPr lang="fr-FR" sz="700" b="0" i="0" u="none" strike="noStrike">
                          <a:solidFill>
                            <a:srgbClr val="000000"/>
                          </a:solidFill>
                          <a:effectLst/>
                          <a:latin typeface="Century Gothic" panose="020B050202020202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964164208"/>
                  </a:ext>
                </a:extLst>
              </a:tr>
              <a:tr h="104870">
                <a:tc gridSpan="3">
                  <a:txBody>
                    <a:bodyPr/>
                    <a:lstStyle/>
                    <a:p>
                      <a:pPr algn="l" fontAlgn="b"/>
                      <a:r>
                        <a:rPr lang="fr-FR" sz="700" b="0" i="0" u="none" strike="noStrike">
                          <a:solidFill>
                            <a:srgbClr val="000000"/>
                          </a:solidFill>
                          <a:effectLst/>
                          <a:latin typeface="Century Gothic" panose="020B0502020202020204" pitchFamily="34" charset="0"/>
                        </a:rPr>
                        <a:t>Vaccins, assurance maladie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fr-FR"/>
                    </a:p>
                  </a:txBody>
                  <a:tcPr/>
                </a:tc>
                <a:tc hMerge="1">
                  <a:txBody>
                    <a:bodyPr/>
                    <a:lstStyle/>
                    <a:p>
                      <a:endParaRPr lang="fr-FR"/>
                    </a:p>
                  </a:txBody>
                  <a:tcPr/>
                </a:tc>
                <a:tc>
                  <a:txBody>
                    <a:bodyPr/>
                    <a:lstStyle/>
                    <a:p>
                      <a:pPr algn="l" fontAlgn="b"/>
                      <a:r>
                        <a:rPr lang="fr-FR" sz="700" b="0" i="0" u="none" strike="noStrike">
                          <a:solidFill>
                            <a:srgbClr val="000000"/>
                          </a:solidFill>
                          <a:effectLst/>
                          <a:latin typeface="Century Gothic" panose="020B0502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808080"/>
                    </a:solidFill>
                  </a:tcPr>
                </a:tc>
                <a:tc>
                  <a:txBody>
                    <a:bodyPr/>
                    <a:lstStyle/>
                    <a:p>
                      <a:pPr algn="l" fontAlgn="b"/>
                      <a:r>
                        <a:rPr lang="fr-FR" sz="700" b="0" i="0" u="none" strike="noStrike">
                          <a:solidFill>
                            <a:srgbClr val="000000"/>
                          </a:solidFill>
                          <a:effectLst/>
                          <a:latin typeface="Century Gothic" panose="020B050202020202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4263552427"/>
                  </a:ext>
                </a:extLst>
              </a:tr>
              <a:tr h="104870">
                <a:tc gridSpan="3">
                  <a:txBody>
                    <a:bodyPr/>
                    <a:lstStyle/>
                    <a:p>
                      <a:pPr algn="l" fontAlgn="b"/>
                      <a:r>
                        <a:rPr lang="fr-FR" sz="700" b="0" i="0" u="none" strike="noStrike" dirty="0">
                          <a:solidFill>
                            <a:srgbClr val="000000"/>
                          </a:solidFill>
                          <a:effectLst/>
                          <a:latin typeface="Century Gothic" panose="020B0502020202020204" pitchFamily="34" charset="0"/>
                        </a:rPr>
                        <a:t>Caution demandée par l'Université Partenaire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fr-FR"/>
                    </a:p>
                  </a:txBody>
                  <a:tcPr/>
                </a:tc>
                <a:tc hMerge="1">
                  <a:txBody>
                    <a:bodyPr/>
                    <a:lstStyle/>
                    <a:p>
                      <a:endParaRPr lang="fr-FR"/>
                    </a:p>
                  </a:txBody>
                  <a:tcPr/>
                </a:tc>
                <a:tc>
                  <a:txBody>
                    <a:bodyPr/>
                    <a:lstStyle/>
                    <a:p>
                      <a:pPr algn="l" fontAlgn="b"/>
                      <a:r>
                        <a:rPr lang="fr-FR" sz="700" b="0" i="0" u="none" strike="noStrike">
                          <a:solidFill>
                            <a:srgbClr val="000000"/>
                          </a:solidFill>
                          <a:effectLst/>
                          <a:latin typeface="Century Gothic" panose="020B0502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808080"/>
                    </a:solidFill>
                  </a:tcPr>
                </a:tc>
                <a:tc>
                  <a:txBody>
                    <a:bodyPr/>
                    <a:lstStyle/>
                    <a:p>
                      <a:pPr algn="l" fontAlgn="b"/>
                      <a:r>
                        <a:rPr lang="fr-FR" sz="700" b="0" i="0" u="none" strike="noStrike">
                          <a:solidFill>
                            <a:srgbClr val="000000"/>
                          </a:solidFill>
                          <a:effectLst/>
                          <a:latin typeface="Century Gothic" panose="020B050202020202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248518535"/>
                  </a:ext>
                </a:extLst>
              </a:tr>
              <a:tr h="104870">
                <a:tc gridSpan="3">
                  <a:txBody>
                    <a:bodyPr/>
                    <a:lstStyle/>
                    <a:p>
                      <a:pPr algn="l" fontAlgn="b"/>
                      <a:r>
                        <a:rPr lang="fr-FR" sz="700" b="0" i="0" u="none" strike="noStrike">
                          <a:solidFill>
                            <a:srgbClr val="000000"/>
                          </a:solidFill>
                          <a:effectLst/>
                          <a:latin typeface="Century Gothic" panose="020B0502020202020204" pitchFamily="34" charset="0"/>
                        </a:rPr>
                        <a:t>Logement</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fr-FR"/>
                    </a:p>
                  </a:txBody>
                  <a:tcPr/>
                </a:tc>
                <a:tc hMerge="1">
                  <a:txBody>
                    <a:bodyPr/>
                    <a:lstStyle/>
                    <a:p>
                      <a:endParaRPr lang="fr-FR"/>
                    </a:p>
                  </a:txBody>
                  <a:tcPr/>
                </a:tc>
                <a:tc>
                  <a:txBody>
                    <a:bodyPr/>
                    <a:lstStyle/>
                    <a:p>
                      <a:pPr algn="l" fontAlgn="b"/>
                      <a:r>
                        <a:rPr lang="fr-FR" sz="700" b="0" i="0" u="none" strike="noStrike">
                          <a:solidFill>
                            <a:srgbClr val="000000"/>
                          </a:solidFill>
                          <a:effectLst/>
                          <a:latin typeface="Century Gothic" panose="020B0502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fr-FR" sz="700" b="0" i="0" u="none" strike="noStrike">
                          <a:solidFill>
                            <a:srgbClr val="000000"/>
                          </a:solidFill>
                          <a:effectLst/>
                          <a:latin typeface="Century Gothic" panose="020B050202020202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751955403"/>
                  </a:ext>
                </a:extLst>
              </a:tr>
              <a:tr h="104870">
                <a:tc gridSpan="3">
                  <a:txBody>
                    <a:bodyPr/>
                    <a:lstStyle/>
                    <a:p>
                      <a:pPr algn="l" fontAlgn="b"/>
                      <a:r>
                        <a:rPr lang="fr-FR" sz="700" b="0" i="0" u="none" strike="noStrike">
                          <a:solidFill>
                            <a:srgbClr val="000000"/>
                          </a:solidFill>
                          <a:effectLst/>
                          <a:latin typeface="Century Gothic" panose="020B0502020202020204" pitchFamily="34" charset="0"/>
                        </a:rPr>
                        <a:t>Nourriture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fr-FR"/>
                    </a:p>
                  </a:txBody>
                  <a:tcPr/>
                </a:tc>
                <a:tc hMerge="1">
                  <a:txBody>
                    <a:bodyPr/>
                    <a:lstStyle/>
                    <a:p>
                      <a:endParaRPr lang="fr-FR"/>
                    </a:p>
                  </a:txBody>
                  <a:tcPr/>
                </a:tc>
                <a:tc>
                  <a:txBody>
                    <a:bodyPr/>
                    <a:lstStyle/>
                    <a:p>
                      <a:pPr algn="l" fontAlgn="b"/>
                      <a:r>
                        <a:rPr lang="fr-FR" sz="700" b="0" i="0" u="none" strike="noStrike">
                          <a:solidFill>
                            <a:srgbClr val="000000"/>
                          </a:solidFill>
                          <a:effectLst/>
                          <a:latin typeface="Century Gothic" panose="020B0502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fr-FR" sz="700" b="0" i="0" u="none" strike="noStrike">
                          <a:solidFill>
                            <a:srgbClr val="000000"/>
                          </a:solidFill>
                          <a:effectLst/>
                          <a:latin typeface="Century Gothic" panose="020B050202020202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880741556"/>
                  </a:ext>
                </a:extLst>
              </a:tr>
              <a:tr h="104870">
                <a:tc gridSpan="3">
                  <a:txBody>
                    <a:bodyPr/>
                    <a:lstStyle/>
                    <a:p>
                      <a:pPr algn="l" fontAlgn="b"/>
                      <a:r>
                        <a:rPr lang="fr-FR" sz="700" b="0" i="0" u="none" strike="noStrike" dirty="0">
                          <a:solidFill>
                            <a:srgbClr val="000000"/>
                          </a:solidFill>
                          <a:effectLst/>
                          <a:latin typeface="Century Gothic" panose="020B0502020202020204" pitchFamily="34" charset="0"/>
                        </a:rPr>
                        <a:t>Transport sur place</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fr-FR"/>
                    </a:p>
                  </a:txBody>
                  <a:tcPr/>
                </a:tc>
                <a:tc hMerge="1">
                  <a:txBody>
                    <a:bodyPr/>
                    <a:lstStyle/>
                    <a:p>
                      <a:endParaRPr lang="fr-FR"/>
                    </a:p>
                  </a:txBody>
                  <a:tcPr/>
                </a:tc>
                <a:tc>
                  <a:txBody>
                    <a:bodyPr/>
                    <a:lstStyle/>
                    <a:p>
                      <a:pPr algn="l" fontAlgn="b"/>
                      <a:r>
                        <a:rPr lang="fr-FR" sz="700" b="0" i="0" u="none" strike="noStrike">
                          <a:solidFill>
                            <a:srgbClr val="000000"/>
                          </a:solidFill>
                          <a:effectLst/>
                          <a:latin typeface="Century Gothic" panose="020B0502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fr-FR" sz="700" b="0" i="0" u="none" strike="noStrike">
                          <a:solidFill>
                            <a:srgbClr val="000000"/>
                          </a:solidFill>
                          <a:effectLst/>
                          <a:latin typeface="Century Gothic" panose="020B050202020202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87432761"/>
                  </a:ext>
                </a:extLst>
              </a:tr>
              <a:tr h="104870">
                <a:tc gridSpan="3">
                  <a:txBody>
                    <a:bodyPr/>
                    <a:lstStyle/>
                    <a:p>
                      <a:pPr algn="l" fontAlgn="b"/>
                      <a:r>
                        <a:rPr lang="fr-FR" sz="700" b="0" i="0" u="none" strike="noStrike">
                          <a:solidFill>
                            <a:srgbClr val="000000"/>
                          </a:solidFill>
                          <a:effectLst/>
                          <a:latin typeface="Century Gothic" panose="020B0502020202020204" pitchFamily="34" charset="0"/>
                        </a:rPr>
                        <a:t>Autres dépenses : achats livres, internet, téléphone, loisirs…</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fr-FR"/>
                    </a:p>
                  </a:txBody>
                  <a:tcPr/>
                </a:tc>
                <a:tc hMerge="1">
                  <a:txBody>
                    <a:bodyPr/>
                    <a:lstStyle/>
                    <a:p>
                      <a:endParaRPr lang="fr-FR"/>
                    </a:p>
                  </a:txBody>
                  <a:tcPr/>
                </a:tc>
                <a:tc>
                  <a:txBody>
                    <a:bodyPr/>
                    <a:lstStyle/>
                    <a:p>
                      <a:pPr algn="l" fontAlgn="b"/>
                      <a:r>
                        <a:rPr lang="fr-FR" sz="700" b="0" i="0" u="none" strike="noStrike">
                          <a:solidFill>
                            <a:srgbClr val="000000"/>
                          </a:solidFill>
                          <a:effectLst/>
                          <a:latin typeface="Century Gothic" panose="020B0502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fr-FR" sz="700" b="0" i="0" u="none" strike="noStrike">
                          <a:solidFill>
                            <a:srgbClr val="000000"/>
                          </a:solidFill>
                          <a:effectLst/>
                          <a:latin typeface="Century Gothic" panose="020B050202020202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937550028"/>
                  </a:ext>
                </a:extLst>
              </a:tr>
              <a:tr h="100103">
                <a:tc gridSpan="3">
                  <a:txBody>
                    <a:bodyPr/>
                    <a:lstStyle/>
                    <a:p>
                      <a:pPr algn="r" fontAlgn="ctr"/>
                      <a:r>
                        <a:rPr lang="fr-FR" sz="700" b="1" i="0" u="none" strike="noStrike">
                          <a:solidFill>
                            <a:srgbClr val="000000"/>
                          </a:solidFill>
                          <a:effectLst/>
                          <a:latin typeface="Century Gothic" panose="020B0502020202020204" pitchFamily="34" charset="0"/>
                        </a:rPr>
                        <a:t>TOTAL  DEPENSES</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hMerge="1">
                  <a:txBody>
                    <a:bodyPr/>
                    <a:lstStyle/>
                    <a:p>
                      <a:endParaRPr lang="fr-FR"/>
                    </a:p>
                  </a:txBody>
                  <a:tcPr/>
                </a:tc>
                <a:tc hMerge="1">
                  <a:txBody>
                    <a:bodyPr/>
                    <a:lstStyle/>
                    <a:p>
                      <a:endParaRPr lang="fr-FR"/>
                    </a:p>
                  </a:txBody>
                  <a:tcPr/>
                </a:tc>
                <a:tc>
                  <a:txBody>
                    <a:bodyPr/>
                    <a:lstStyle/>
                    <a:p>
                      <a:pPr algn="l" fontAlgn="b"/>
                      <a:r>
                        <a:rPr lang="fr-FR" sz="7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r" fontAlgn="b"/>
                      <a:r>
                        <a:rPr lang="fr-FR" sz="700" b="1" i="0" u="none" strike="noStrike">
                          <a:solidFill>
                            <a:srgbClr val="000000"/>
                          </a:solidFill>
                          <a:effectLst/>
                          <a:latin typeface="Century Gothic" panose="020B0502020202020204" pitchFamily="34" charset="0"/>
                        </a:rPr>
                        <a:t>0,00 €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1720198622"/>
                  </a:ext>
                </a:extLst>
              </a:tr>
              <a:tr h="83896">
                <a:tc gridSpan="5">
                  <a:txBody>
                    <a:bodyPr/>
                    <a:lstStyle/>
                    <a:p>
                      <a:pPr algn="l" fontAlgn="b"/>
                      <a:r>
                        <a:rPr lang="fr-FR" sz="700" b="0" i="0" u="none" strike="noStrike">
                          <a:solidFill>
                            <a:srgbClr val="000000"/>
                          </a:solidFill>
                          <a:effectLst/>
                          <a:latin typeface="Calibri" panose="020F050202020403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331462987"/>
                  </a:ext>
                </a:extLst>
              </a:tr>
              <a:tr h="95337">
                <a:tc rowSpan="2" gridSpan="3">
                  <a:txBody>
                    <a:bodyPr/>
                    <a:lstStyle/>
                    <a:p>
                      <a:pPr algn="ctr" fontAlgn="ctr"/>
                      <a:r>
                        <a:rPr lang="fr-FR" sz="700" b="1" i="0" u="none" strike="noStrike">
                          <a:solidFill>
                            <a:srgbClr val="000000"/>
                          </a:solidFill>
                          <a:effectLst/>
                          <a:latin typeface="Century Gothic" panose="020B0502020202020204" pitchFamily="34" charset="0"/>
                        </a:rPr>
                        <a:t>RESSOURCES/ APPORT PERSONNEL</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rowSpan="2" hMerge="1">
                  <a:txBody>
                    <a:bodyPr/>
                    <a:lstStyle/>
                    <a:p>
                      <a:endParaRPr lang="fr-FR"/>
                    </a:p>
                  </a:txBody>
                  <a:tcPr/>
                </a:tc>
                <a:tc rowSpan="2" hMerge="1">
                  <a:txBody>
                    <a:bodyPr/>
                    <a:lstStyle/>
                    <a:p>
                      <a:endParaRPr lang="fr-FR"/>
                    </a:p>
                  </a:txBody>
                  <a:tcPr/>
                </a:tc>
                <a:tc gridSpan="2">
                  <a:txBody>
                    <a:bodyPr/>
                    <a:lstStyle/>
                    <a:p>
                      <a:pPr algn="ctr" fontAlgn="b"/>
                      <a:r>
                        <a:rPr lang="fr-FR" sz="700" b="1" i="0" u="none" strike="noStrike">
                          <a:solidFill>
                            <a:srgbClr val="000000"/>
                          </a:solidFill>
                          <a:effectLst/>
                          <a:latin typeface="Century Gothic" panose="020B0502020202020204" pitchFamily="34" charset="0"/>
                        </a:rPr>
                        <a:t>COUT EN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hMerge="1">
                  <a:txBody>
                    <a:bodyPr/>
                    <a:lstStyle/>
                    <a:p>
                      <a:endParaRPr lang="fr-FR"/>
                    </a:p>
                  </a:txBody>
                  <a:tcPr/>
                </a:tc>
                <a:extLst>
                  <a:ext uri="{0D108BD9-81ED-4DB2-BD59-A6C34878D82A}">
                    <a16:rowId xmlns:a16="http://schemas.microsoft.com/office/drawing/2014/main" val="2163290288"/>
                  </a:ext>
                </a:extLst>
              </a:tr>
              <a:tr h="95337">
                <a:tc gridSpan="3" vMerge="1">
                  <a:txBody>
                    <a:bodyPr/>
                    <a:lstStyle/>
                    <a:p>
                      <a:endParaRPr lang="fr-FR"/>
                    </a:p>
                  </a:txBody>
                  <a:tcPr/>
                </a:tc>
                <a:tc hMerge="1" vMerge="1">
                  <a:txBody>
                    <a:bodyPr/>
                    <a:lstStyle/>
                    <a:p>
                      <a:endParaRPr lang="fr-FR"/>
                    </a:p>
                  </a:txBody>
                  <a:tcPr/>
                </a:tc>
                <a:tc hMerge="1" vMerge="1">
                  <a:txBody>
                    <a:bodyPr/>
                    <a:lstStyle/>
                    <a:p>
                      <a:endParaRPr lang="fr-FR"/>
                    </a:p>
                  </a:txBody>
                  <a:tcPr/>
                </a:tc>
                <a:tc>
                  <a:txBody>
                    <a:bodyPr/>
                    <a:lstStyle/>
                    <a:p>
                      <a:pPr algn="ctr" fontAlgn="b"/>
                      <a:r>
                        <a:rPr lang="fr-FR" sz="700" b="1" i="0" u="none" strike="noStrike">
                          <a:solidFill>
                            <a:srgbClr val="000000"/>
                          </a:solidFill>
                          <a:effectLst/>
                          <a:latin typeface="Century Gothic" panose="020B0502020202020204" pitchFamily="34" charset="0"/>
                        </a:rPr>
                        <a:t>PAR MOIS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b"/>
                      <a:r>
                        <a:rPr lang="fr-FR" sz="700" b="1" i="0" u="none" strike="noStrike">
                          <a:solidFill>
                            <a:srgbClr val="000000"/>
                          </a:solidFill>
                          <a:effectLst/>
                          <a:latin typeface="Century Gothic" panose="020B0502020202020204" pitchFamily="34" charset="0"/>
                        </a:rPr>
                        <a:t>TOTAL</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extLst>
                  <a:ext uri="{0D108BD9-81ED-4DB2-BD59-A6C34878D82A}">
                    <a16:rowId xmlns:a16="http://schemas.microsoft.com/office/drawing/2014/main" val="680323674"/>
                  </a:ext>
                </a:extLst>
              </a:tr>
              <a:tr h="104870">
                <a:tc gridSpan="3">
                  <a:txBody>
                    <a:bodyPr/>
                    <a:lstStyle/>
                    <a:p>
                      <a:pPr algn="l" fontAlgn="b"/>
                      <a:r>
                        <a:rPr lang="fr-FR" sz="700" b="0" i="0" u="none" strike="noStrike">
                          <a:solidFill>
                            <a:srgbClr val="000000"/>
                          </a:solidFill>
                          <a:effectLst/>
                          <a:latin typeface="Century Gothic" panose="020B0502020202020204" pitchFamily="34" charset="0"/>
                        </a:rPr>
                        <a:t>Apport personnel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fr-FR"/>
                    </a:p>
                  </a:txBody>
                  <a:tcPr/>
                </a:tc>
                <a:tc hMerge="1">
                  <a:txBody>
                    <a:bodyPr/>
                    <a:lstStyle/>
                    <a:p>
                      <a:endParaRPr lang="fr-FR"/>
                    </a:p>
                  </a:txBody>
                  <a:tcPr/>
                </a:tc>
                <a:tc>
                  <a:txBody>
                    <a:bodyPr/>
                    <a:lstStyle/>
                    <a:p>
                      <a:pPr algn="l" fontAlgn="b"/>
                      <a:r>
                        <a:rPr lang="fr-FR" sz="700" b="0" i="0" u="none" strike="noStrike">
                          <a:solidFill>
                            <a:srgbClr val="000000"/>
                          </a:solidFill>
                          <a:effectLst/>
                          <a:latin typeface="Century Gothic" panose="020B0502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fr-FR" sz="700" b="0" i="0" u="none" strike="noStrike">
                          <a:solidFill>
                            <a:srgbClr val="000000"/>
                          </a:solidFill>
                          <a:effectLst/>
                          <a:latin typeface="Century Gothic" panose="020B050202020202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850623469"/>
                  </a:ext>
                </a:extLst>
              </a:tr>
              <a:tr h="104870">
                <a:tc gridSpan="3">
                  <a:txBody>
                    <a:bodyPr/>
                    <a:lstStyle/>
                    <a:p>
                      <a:pPr algn="l" fontAlgn="b"/>
                      <a:r>
                        <a:rPr lang="fr-FR" sz="700" b="0" i="0" u="none" strike="noStrike">
                          <a:solidFill>
                            <a:srgbClr val="000000"/>
                          </a:solidFill>
                          <a:effectLst/>
                          <a:latin typeface="Century Gothic" panose="020B0502020202020204" pitchFamily="34" charset="0"/>
                        </a:rPr>
                        <a:t>Bourse sur critères sociaux</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fr-FR"/>
                    </a:p>
                  </a:txBody>
                  <a:tcPr/>
                </a:tc>
                <a:tc hMerge="1">
                  <a:txBody>
                    <a:bodyPr/>
                    <a:lstStyle/>
                    <a:p>
                      <a:endParaRPr lang="fr-FR"/>
                    </a:p>
                  </a:txBody>
                  <a:tcPr/>
                </a:tc>
                <a:tc>
                  <a:txBody>
                    <a:bodyPr/>
                    <a:lstStyle/>
                    <a:p>
                      <a:pPr algn="l" fontAlgn="b"/>
                      <a:r>
                        <a:rPr lang="fr-FR" sz="700" b="0" i="0" u="none" strike="noStrike">
                          <a:solidFill>
                            <a:srgbClr val="000000"/>
                          </a:solidFill>
                          <a:effectLst/>
                          <a:latin typeface="Century Gothic" panose="020B0502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fr-FR" sz="700" b="0" i="0" u="none" strike="noStrike">
                          <a:solidFill>
                            <a:srgbClr val="000000"/>
                          </a:solidFill>
                          <a:effectLst/>
                          <a:latin typeface="Century Gothic" panose="020B050202020202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30737190"/>
                  </a:ext>
                </a:extLst>
              </a:tr>
              <a:tr h="104870">
                <a:tc gridSpan="3">
                  <a:txBody>
                    <a:bodyPr/>
                    <a:lstStyle/>
                    <a:p>
                      <a:pPr algn="l" fontAlgn="b"/>
                      <a:r>
                        <a:rPr lang="fr-FR" sz="700" b="0" i="0" u="none" strike="noStrike">
                          <a:solidFill>
                            <a:srgbClr val="000000"/>
                          </a:solidFill>
                          <a:effectLst/>
                          <a:latin typeface="Century Gothic" panose="020B0502020202020204" pitchFamily="34" charset="0"/>
                        </a:rPr>
                        <a:t>Aide à la Mobilité Internationale (AMI)</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fr-FR"/>
                    </a:p>
                  </a:txBody>
                  <a:tcPr/>
                </a:tc>
                <a:tc hMerge="1">
                  <a:txBody>
                    <a:bodyPr/>
                    <a:lstStyle/>
                    <a:p>
                      <a:endParaRPr lang="fr-FR"/>
                    </a:p>
                  </a:txBody>
                  <a:tcPr/>
                </a:tc>
                <a:tc>
                  <a:txBody>
                    <a:bodyPr/>
                    <a:lstStyle/>
                    <a:p>
                      <a:pPr algn="l" fontAlgn="b"/>
                      <a:r>
                        <a:rPr lang="fr-FR" sz="700" b="0" i="0" u="none" strike="noStrike">
                          <a:solidFill>
                            <a:srgbClr val="000000"/>
                          </a:solidFill>
                          <a:effectLst/>
                          <a:latin typeface="Century Gothic" panose="020B0502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808080"/>
                    </a:solidFill>
                  </a:tcPr>
                </a:tc>
                <a:tc>
                  <a:txBody>
                    <a:bodyPr/>
                    <a:lstStyle/>
                    <a:p>
                      <a:pPr algn="l" fontAlgn="b"/>
                      <a:r>
                        <a:rPr lang="fr-FR" sz="700" b="0" i="0" u="none" strike="noStrike">
                          <a:solidFill>
                            <a:srgbClr val="000000"/>
                          </a:solidFill>
                          <a:effectLst/>
                          <a:latin typeface="Century Gothic" panose="020B050202020202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8665663"/>
                  </a:ext>
                </a:extLst>
              </a:tr>
              <a:tr h="104870">
                <a:tc gridSpan="3">
                  <a:txBody>
                    <a:bodyPr/>
                    <a:lstStyle/>
                    <a:p>
                      <a:pPr algn="l" fontAlgn="b"/>
                      <a:r>
                        <a:rPr lang="fr-FR" sz="700" b="0" i="0" u="none" strike="noStrike">
                          <a:solidFill>
                            <a:srgbClr val="000000"/>
                          </a:solidFill>
                          <a:effectLst/>
                          <a:latin typeface="Century Gothic" panose="020B0502020202020204" pitchFamily="34" charset="0"/>
                        </a:rPr>
                        <a:t>Bourse BRMIE Région ARA</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fr-FR"/>
                    </a:p>
                  </a:txBody>
                  <a:tcPr/>
                </a:tc>
                <a:tc hMerge="1">
                  <a:txBody>
                    <a:bodyPr/>
                    <a:lstStyle/>
                    <a:p>
                      <a:endParaRPr lang="fr-FR"/>
                    </a:p>
                  </a:txBody>
                  <a:tcPr/>
                </a:tc>
                <a:tc>
                  <a:txBody>
                    <a:bodyPr/>
                    <a:lstStyle/>
                    <a:p>
                      <a:pPr algn="l" fontAlgn="b"/>
                      <a:r>
                        <a:rPr lang="fr-FR" sz="700" b="0" i="0" u="none" strike="noStrike">
                          <a:solidFill>
                            <a:srgbClr val="000000"/>
                          </a:solidFill>
                          <a:effectLst/>
                          <a:latin typeface="Century Gothic" panose="020B0502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808080"/>
                    </a:solidFill>
                  </a:tcPr>
                </a:tc>
                <a:tc>
                  <a:txBody>
                    <a:bodyPr/>
                    <a:lstStyle/>
                    <a:p>
                      <a:pPr algn="l" fontAlgn="b"/>
                      <a:r>
                        <a:rPr lang="fr-FR" sz="700" b="0" i="0" u="none" strike="noStrike">
                          <a:solidFill>
                            <a:srgbClr val="000000"/>
                          </a:solidFill>
                          <a:effectLst/>
                          <a:latin typeface="Century Gothic" panose="020B050202020202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521908517"/>
                  </a:ext>
                </a:extLst>
              </a:tr>
              <a:tr h="104870">
                <a:tc gridSpan="3">
                  <a:txBody>
                    <a:bodyPr/>
                    <a:lstStyle/>
                    <a:p>
                      <a:pPr algn="l" fontAlgn="ctr"/>
                      <a:r>
                        <a:rPr lang="fr-FR" sz="700" b="0" i="0" u="none" strike="noStrike">
                          <a:solidFill>
                            <a:srgbClr val="000000"/>
                          </a:solidFill>
                          <a:effectLst/>
                          <a:latin typeface="Century Gothic" panose="020B0502020202020204" pitchFamily="34" charset="0"/>
                        </a:rPr>
                        <a:t>Aide forfaitaire Région pour boursiers sur critères sociaux</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fr-FR"/>
                    </a:p>
                  </a:txBody>
                  <a:tcPr/>
                </a:tc>
                <a:tc hMerge="1">
                  <a:txBody>
                    <a:bodyPr/>
                    <a:lstStyle/>
                    <a:p>
                      <a:endParaRPr lang="fr-FR"/>
                    </a:p>
                  </a:txBody>
                  <a:tcPr/>
                </a:tc>
                <a:tc>
                  <a:txBody>
                    <a:bodyPr/>
                    <a:lstStyle/>
                    <a:p>
                      <a:pPr algn="l" fontAlgn="b"/>
                      <a:r>
                        <a:rPr lang="fr-FR" sz="700" b="0" i="0" u="none" strike="noStrike">
                          <a:solidFill>
                            <a:srgbClr val="000000"/>
                          </a:solidFill>
                          <a:effectLst/>
                          <a:latin typeface="Century Gothic" panose="020B0502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808080"/>
                    </a:solidFill>
                  </a:tcPr>
                </a:tc>
                <a:tc>
                  <a:txBody>
                    <a:bodyPr/>
                    <a:lstStyle/>
                    <a:p>
                      <a:pPr algn="l" fontAlgn="b"/>
                      <a:r>
                        <a:rPr lang="fr-FR" sz="700" b="0" i="0" u="none" strike="noStrike">
                          <a:solidFill>
                            <a:srgbClr val="000000"/>
                          </a:solidFill>
                          <a:effectLst/>
                          <a:latin typeface="Century Gothic" panose="020B050202020202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186193749"/>
                  </a:ext>
                </a:extLst>
              </a:tr>
              <a:tr h="104870">
                <a:tc gridSpan="3">
                  <a:txBody>
                    <a:bodyPr/>
                    <a:lstStyle/>
                    <a:p>
                      <a:pPr algn="l" fontAlgn="b"/>
                      <a:r>
                        <a:rPr lang="fr-FR" sz="700" b="0" i="0" u="none" strike="noStrike">
                          <a:solidFill>
                            <a:srgbClr val="000000"/>
                          </a:solidFill>
                          <a:effectLst/>
                          <a:latin typeface="Century Gothic" panose="020B0502020202020204" pitchFamily="34" charset="0"/>
                        </a:rPr>
                        <a:t>Bourse Erasmus+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fr-FR"/>
                    </a:p>
                  </a:txBody>
                  <a:tcPr/>
                </a:tc>
                <a:tc hMerge="1">
                  <a:txBody>
                    <a:bodyPr/>
                    <a:lstStyle/>
                    <a:p>
                      <a:endParaRPr lang="fr-FR"/>
                    </a:p>
                  </a:txBody>
                  <a:tcPr/>
                </a:tc>
                <a:tc>
                  <a:txBody>
                    <a:bodyPr/>
                    <a:lstStyle/>
                    <a:p>
                      <a:pPr algn="l" fontAlgn="b"/>
                      <a:r>
                        <a:rPr lang="fr-FR" sz="700" b="0" i="0" u="none" strike="noStrike">
                          <a:solidFill>
                            <a:srgbClr val="000000"/>
                          </a:solidFill>
                          <a:effectLst/>
                          <a:latin typeface="Century Gothic" panose="020B0502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808080"/>
                    </a:solidFill>
                  </a:tcPr>
                </a:tc>
                <a:tc>
                  <a:txBody>
                    <a:bodyPr/>
                    <a:lstStyle/>
                    <a:p>
                      <a:pPr algn="l" fontAlgn="b"/>
                      <a:r>
                        <a:rPr lang="fr-FR" sz="700" b="0" i="0" u="none" strike="noStrike">
                          <a:solidFill>
                            <a:srgbClr val="000000"/>
                          </a:solidFill>
                          <a:effectLst/>
                          <a:latin typeface="Century Gothic" panose="020B050202020202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810046869"/>
                  </a:ext>
                </a:extLst>
              </a:tr>
              <a:tr h="104870">
                <a:tc gridSpan="3">
                  <a:txBody>
                    <a:bodyPr/>
                    <a:lstStyle/>
                    <a:p>
                      <a:pPr algn="l" fontAlgn="b"/>
                      <a:r>
                        <a:rPr lang="fr-FR" sz="700" b="0" i="0" u="none" strike="noStrike">
                          <a:solidFill>
                            <a:srgbClr val="000000"/>
                          </a:solidFill>
                          <a:effectLst/>
                          <a:latin typeface="Century Gothic" panose="020B0502020202020204" pitchFamily="34" charset="0"/>
                        </a:rPr>
                        <a:t>Etudiant Handicapé : autres bourses</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fr-FR"/>
                    </a:p>
                  </a:txBody>
                  <a:tcPr/>
                </a:tc>
                <a:tc hMerge="1">
                  <a:txBody>
                    <a:bodyPr/>
                    <a:lstStyle/>
                    <a:p>
                      <a:endParaRPr lang="fr-FR"/>
                    </a:p>
                  </a:txBody>
                  <a:tcPr/>
                </a:tc>
                <a:tc>
                  <a:txBody>
                    <a:bodyPr/>
                    <a:lstStyle/>
                    <a:p>
                      <a:pPr algn="l" fontAlgn="b"/>
                      <a:r>
                        <a:rPr lang="fr-FR" sz="700" b="0" i="0" u="none" strike="noStrike">
                          <a:solidFill>
                            <a:srgbClr val="000000"/>
                          </a:solidFill>
                          <a:effectLst/>
                          <a:latin typeface="Century Gothic" panose="020B0502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fr-FR" sz="700" b="0" i="0" u="none" strike="noStrike">
                          <a:solidFill>
                            <a:srgbClr val="000000"/>
                          </a:solidFill>
                          <a:effectLst/>
                          <a:latin typeface="Century Gothic" panose="020B050202020202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4146140428"/>
                  </a:ext>
                </a:extLst>
              </a:tr>
              <a:tr h="104870">
                <a:tc gridSpan="3">
                  <a:txBody>
                    <a:bodyPr/>
                    <a:lstStyle/>
                    <a:p>
                      <a:pPr algn="l" fontAlgn="b"/>
                      <a:r>
                        <a:rPr lang="fr-FR" sz="700" b="0" i="0" u="none" strike="noStrike">
                          <a:solidFill>
                            <a:srgbClr val="000000"/>
                          </a:solidFill>
                          <a:effectLst/>
                          <a:latin typeface="Century Gothic" panose="020B0502020202020204" pitchFamily="34" charset="0"/>
                        </a:rPr>
                        <a:t>Autres bourses</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fr-FR"/>
                    </a:p>
                  </a:txBody>
                  <a:tcPr/>
                </a:tc>
                <a:tc hMerge="1">
                  <a:txBody>
                    <a:bodyPr/>
                    <a:lstStyle/>
                    <a:p>
                      <a:endParaRPr lang="fr-FR"/>
                    </a:p>
                  </a:txBody>
                  <a:tcPr/>
                </a:tc>
                <a:tc>
                  <a:txBody>
                    <a:bodyPr/>
                    <a:lstStyle/>
                    <a:p>
                      <a:pPr algn="l" fontAlgn="b"/>
                      <a:r>
                        <a:rPr lang="fr-FR" sz="700" b="0" i="0" u="none" strike="noStrike">
                          <a:solidFill>
                            <a:srgbClr val="000000"/>
                          </a:solidFill>
                          <a:effectLst/>
                          <a:latin typeface="Century Gothic" panose="020B0502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fr-FR" sz="700" b="0" i="0" u="none" strike="noStrike">
                          <a:solidFill>
                            <a:srgbClr val="000000"/>
                          </a:solidFill>
                          <a:effectLst/>
                          <a:latin typeface="Century Gothic" panose="020B050202020202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062248768"/>
                  </a:ext>
                </a:extLst>
              </a:tr>
              <a:tr h="100103">
                <a:tc gridSpan="3">
                  <a:txBody>
                    <a:bodyPr/>
                    <a:lstStyle/>
                    <a:p>
                      <a:pPr algn="r" fontAlgn="ctr"/>
                      <a:r>
                        <a:rPr lang="fr-FR" sz="700" b="1" i="0" u="none" strike="noStrike">
                          <a:solidFill>
                            <a:srgbClr val="000000"/>
                          </a:solidFill>
                          <a:effectLst/>
                          <a:latin typeface="Century Gothic" panose="020B0502020202020204" pitchFamily="34" charset="0"/>
                        </a:rPr>
                        <a:t>TOTAL RESSOURCES</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DA9694"/>
                    </a:solidFill>
                  </a:tcPr>
                </a:tc>
                <a:tc hMerge="1">
                  <a:txBody>
                    <a:bodyPr/>
                    <a:lstStyle/>
                    <a:p>
                      <a:endParaRPr lang="fr-FR"/>
                    </a:p>
                  </a:txBody>
                  <a:tcPr/>
                </a:tc>
                <a:tc hMerge="1">
                  <a:txBody>
                    <a:bodyPr/>
                    <a:lstStyle/>
                    <a:p>
                      <a:endParaRPr lang="fr-FR"/>
                    </a:p>
                  </a:txBody>
                  <a:tcPr/>
                </a:tc>
                <a:tc>
                  <a:txBody>
                    <a:bodyPr/>
                    <a:lstStyle/>
                    <a:p>
                      <a:pPr algn="l" fontAlgn="b"/>
                      <a:r>
                        <a:rPr lang="fr-FR" sz="700" b="1" i="0" u="none" strike="noStrike">
                          <a:solidFill>
                            <a:srgbClr val="000000"/>
                          </a:solidFill>
                          <a:effectLst/>
                          <a:latin typeface="Century Gothic" panose="020B0502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DA9694"/>
                    </a:solidFill>
                  </a:tcPr>
                </a:tc>
                <a:tc>
                  <a:txBody>
                    <a:bodyPr/>
                    <a:lstStyle/>
                    <a:p>
                      <a:pPr algn="r" fontAlgn="b"/>
                      <a:r>
                        <a:rPr lang="fr-FR" sz="700" b="1" i="0" u="none" strike="noStrike">
                          <a:solidFill>
                            <a:srgbClr val="000000"/>
                          </a:solidFill>
                          <a:effectLst/>
                          <a:latin typeface="Century Gothic" panose="020B0502020202020204" pitchFamily="34" charset="0"/>
                        </a:rPr>
                        <a:t>0,00 €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DA9694"/>
                    </a:solidFill>
                  </a:tcPr>
                </a:tc>
                <a:extLst>
                  <a:ext uri="{0D108BD9-81ED-4DB2-BD59-A6C34878D82A}">
                    <a16:rowId xmlns:a16="http://schemas.microsoft.com/office/drawing/2014/main" val="2556694089"/>
                  </a:ext>
                </a:extLst>
              </a:tr>
              <a:tr h="100103">
                <a:tc>
                  <a:txBody>
                    <a:bodyPr/>
                    <a:lstStyle/>
                    <a:p>
                      <a:pPr algn="ctr" fontAlgn="b"/>
                      <a:r>
                        <a:rPr lang="fr-FR" sz="700" b="0" i="0" u="none" strike="noStrike">
                          <a:solidFill>
                            <a:srgbClr val="000000"/>
                          </a:solidFill>
                          <a:effectLst/>
                          <a:latin typeface="Calibri" panose="020F050202020403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700" b="0" i="0" u="none" strike="noStrike">
                          <a:solidFill>
                            <a:srgbClr val="000000"/>
                          </a:solidFill>
                          <a:effectLst/>
                          <a:latin typeface="Calibri" panose="020F050202020403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700" b="0" i="0" u="none" strike="noStrike">
                          <a:solidFill>
                            <a:srgbClr val="000000"/>
                          </a:solidFill>
                          <a:effectLst/>
                          <a:latin typeface="Calibri" panose="020F050202020403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700" b="0" i="0" u="none" strike="noStrike">
                          <a:solidFill>
                            <a:srgbClr val="000000"/>
                          </a:solidFill>
                          <a:effectLst/>
                          <a:latin typeface="Calibri" panose="020F050202020403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700" b="0" i="0" u="none" strike="noStrike">
                          <a:solidFill>
                            <a:srgbClr val="000000"/>
                          </a:solidFill>
                          <a:effectLst/>
                          <a:latin typeface="Calibri" panose="020F050202020403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5956936"/>
                  </a:ext>
                </a:extLst>
              </a:tr>
              <a:tr h="109638">
                <a:tc gridSpan="3">
                  <a:txBody>
                    <a:bodyPr/>
                    <a:lstStyle/>
                    <a:p>
                      <a:pPr algn="r" fontAlgn="b"/>
                      <a:r>
                        <a:rPr lang="fr-FR" sz="700" b="1" i="0" u="none" strike="noStrike">
                          <a:solidFill>
                            <a:srgbClr val="000000"/>
                          </a:solidFill>
                          <a:effectLst/>
                          <a:latin typeface="Century Gothic" panose="020B0502020202020204" pitchFamily="34" charset="0"/>
                        </a:rPr>
                        <a:t>TOTAL RESSOURCES - DEPENSES</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fr-FR"/>
                    </a:p>
                  </a:txBody>
                  <a:tcPr/>
                </a:tc>
                <a:tc hMerge="1">
                  <a:txBody>
                    <a:bodyPr/>
                    <a:lstStyle/>
                    <a:p>
                      <a:endParaRPr lang="fr-FR"/>
                    </a:p>
                  </a:txBody>
                  <a:tcPr/>
                </a:tc>
                <a:tc gridSpan="2">
                  <a:txBody>
                    <a:bodyPr/>
                    <a:lstStyle/>
                    <a:p>
                      <a:pPr algn="r" fontAlgn="b"/>
                      <a:r>
                        <a:rPr lang="fr-FR" sz="800" b="1" i="0" u="none" strike="noStrike" dirty="0">
                          <a:solidFill>
                            <a:srgbClr val="00B050"/>
                          </a:solidFill>
                          <a:effectLst/>
                          <a:latin typeface="Century Gothic" panose="020B0502020202020204" pitchFamily="34" charset="0"/>
                        </a:rPr>
                        <a:t>0,00 €</a:t>
                      </a:r>
                    </a:p>
                  </a:txBody>
                  <a:tcPr marL="0" marR="0" marT="0"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fr-FR"/>
                    </a:p>
                  </a:txBody>
                  <a:tcPr/>
                </a:tc>
                <a:extLst>
                  <a:ext uri="{0D108BD9-81ED-4DB2-BD59-A6C34878D82A}">
                    <a16:rowId xmlns:a16="http://schemas.microsoft.com/office/drawing/2014/main" val="725172883"/>
                  </a:ext>
                </a:extLst>
              </a:tr>
            </a:tbl>
          </a:graphicData>
        </a:graphic>
      </p:graphicFrame>
      <p:sp>
        <p:nvSpPr>
          <p:cNvPr id="10" name="ZoneTexte 9">
            <a:extLst>
              <a:ext uri="{FF2B5EF4-FFF2-40B4-BE49-F238E27FC236}">
                <a16:creationId xmlns:a16="http://schemas.microsoft.com/office/drawing/2014/main" id="{43CED39F-4121-4B0F-A9EA-37D60E6F08C0}"/>
              </a:ext>
            </a:extLst>
          </p:cNvPr>
          <p:cNvSpPr txBox="1"/>
          <p:nvPr/>
        </p:nvSpPr>
        <p:spPr>
          <a:xfrm>
            <a:off x="5508104" y="6352143"/>
            <a:ext cx="1872208" cy="369332"/>
          </a:xfrm>
          <a:prstGeom prst="rect">
            <a:avLst/>
          </a:prstGeom>
          <a:solidFill>
            <a:schemeClr val="bg1"/>
          </a:solidFill>
        </p:spPr>
        <p:txBody>
          <a:bodyPr wrap="square" rtlCol="0">
            <a:spAutoFit/>
          </a:bodyPr>
          <a:lstStyle/>
          <a:p>
            <a:r>
              <a:rPr lang="fr-FR" dirty="0">
                <a:solidFill>
                  <a:srgbClr val="EE7021"/>
                </a:solidFill>
              </a:rPr>
              <a:t>Octobre 2023</a:t>
            </a:r>
          </a:p>
        </p:txBody>
      </p:sp>
    </p:spTree>
    <p:extLst>
      <p:ext uri="{BB962C8B-B14F-4D97-AF65-F5344CB8AC3E}">
        <p14:creationId xmlns:p14="http://schemas.microsoft.com/office/powerpoint/2010/main" val="1006461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12"/>
          <p:cNvSpPr txBox="1">
            <a:spLocks noChangeArrowheads="1"/>
          </p:cNvSpPr>
          <p:nvPr/>
        </p:nvSpPr>
        <p:spPr bwMode="auto">
          <a:xfrm>
            <a:off x="179512" y="1308139"/>
            <a:ext cx="872075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fr-FR" sz="2000" dirty="0">
              <a:solidFill>
                <a:srgbClr val="444444"/>
              </a:solidFill>
              <a:latin typeface="Century Gothic" pitchFamily="34" charset="0"/>
            </a:endParaRPr>
          </a:p>
          <a:p>
            <a:pPr eaLnBrk="1" hangingPunct="1"/>
            <a:endParaRPr lang="fr-FR" sz="2400" b="1" dirty="0">
              <a:solidFill>
                <a:srgbClr val="EE7021"/>
              </a:solidFill>
              <a:latin typeface="Century Gothic" pitchFamily="34" charset="0"/>
            </a:endParaRPr>
          </a:p>
        </p:txBody>
      </p:sp>
      <p:sp>
        <p:nvSpPr>
          <p:cNvPr id="8" name="ZoneTexte 7"/>
          <p:cNvSpPr txBox="1"/>
          <p:nvPr/>
        </p:nvSpPr>
        <p:spPr>
          <a:xfrm>
            <a:off x="719572" y="634007"/>
            <a:ext cx="8496944" cy="646331"/>
          </a:xfrm>
          <a:prstGeom prst="rect">
            <a:avLst/>
          </a:prstGeom>
          <a:noFill/>
        </p:spPr>
        <p:txBody>
          <a:bodyPr wrap="square" rtlCol="0">
            <a:spAutoFit/>
          </a:bodyPr>
          <a:lstStyle/>
          <a:p>
            <a:r>
              <a:rPr lang="fr-FR" sz="3600" b="1" dirty="0">
                <a:solidFill>
                  <a:srgbClr val="EE7021"/>
                </a:solidFill>
                <a:latin typeface="Century Gothic" pitchFamily="34" charset="0"/>
              </a:rPr>
              <a:t>PRÉPARATION DE VOTRE MOBILITÉ</a:t>
            </a:r>
          </a:p>
        </p:txBody>
      </p:sp>
      <p:sp>
        <p:nvSpPr>
          <p:cNvPr id="5" name="Espace réservé du numéro de diapositive 4"/>
          <p:cNvSpPr>
            <a:spLocks noGrp="1"/>
          </p:cNvSpPr>
          <p:nvPr>
            <p:ph type="sldNum" sz="quarter" idx="12"/>
          </p:nvPr>
        </p:nvSpPr>
        <p:spPr>
          <a:xfrm>
            <a:off x="6830888" y="6403756"/>
            <a:ext cx="2133600" cy="365125"/>
          </a:xfrm>
        </p:spPr>
        <p:txBody>
          <a:bodyPr/>
          <a:lstStyle/>
          <a:p>
            <a:pPr>
              <a:defRPr/>
            </a:pPr>
            <a:fld id="{A6362702-71FD-478C-8ABB-00E2043F094D}" type="slidenum">
              <a:rPr lang="fr-FR" sz="1600" b="1" smtClean="0"/>
              <a:pPr>
                <a:defRPr/>
              </a:pPr>
              <a:t>6</a:t>
            </a:fld>
            <a:endParaRPr lang="fr-FR" sz="1600" b="1" dirty="0"/>
          </a:p>
        </p:txBody>
      </p:sp>
      <p:sp>
        <p:nvSpPr>
          <p:cNvPr id="11" name="ZoneTexte 10"/>
          <p:cNvSpPr txBox="1"/>
          <p:nvPr/>
        </p:nvSpPr>
        <p:spPr>
          <a:xfrm>
            <a:off x="1475765" y="372397"/>
            <a:ext cx="5400600" cy="261610"/>
          </a:xfrm>
          <a:prstGeom prst="rect">
            <a:avLst/>
          </a:prstGeom>
          <a:noFill/>
        </p:spPr>
        <p:txBody>
          <a:bodyPr wrap="square" rtlCol="0">
            <a:spAutoFit/>
          </a:bodyPr>
          <a:lstStyle/>
          <a:p>
            <a:r>
              <a:rPr lang="fr-FR" sz="1100" b="1" dirty="0">
                <a:solidFill>
                  <a:srgbClr val="252320"/>
                </a:solidFill>
                <a:latin typeface="Century Gothic" pitchFamily="34" charset="0"/>
              </a:rPr>
              <a:t>BOURSES DE MOBILITÉ |STAGES</a:t>
            </a:r>
            <a:endParaRPr lang="fr-FR" sz="1100" dirty="0">
              <a:solidFill>
                <a:srgbClr val="252320"/>
              </a:solidFill>
              <a:latin typeface="Century Gothic" pitchFamily="34" charset="0"/>
            </a:endParaRPr>
          </a:p>
        </p:txBody>
      </p:sp>
      <p:sp>
        <p:nvSpPr>
          <p:cNvPr id="2" name="ZoneTexte 1"/>
          <p:cNvSpPr txBox="1"/>
          <p:nvPr/>
        </p:nvSpPr>
        <p:spPr>
          <a:xfrm>
            <a:off x="357542" y="1277173"/>
            <a:ext cx="8496944" cy="4339650"/>
          </a:xfrm>
          <a:prstGeom prst="rect">
            <a:avLst/>
          </a:prstGeom>
          <a:noFill/>
        </p:spPr>
        <p:txBody>
          <a:bodyPr wrap="square" rtlCol="0">
            <a:spAutoFit/>
          </a:bodyPr>
          <a:lstStyle/>
          <a:p>
            <a:pPr lvl="0"/>
            <a:r>
              <a:rPr lang="fr-FR" sz="2200" b="1" dirty="0">
                <a:latin typeface="Century Gothic" panose="020B0502020202020204" pitchFamily="34" charset="0"/>
              </a:rPr>
              <a:t>Vérifier les conditions de départ pour un stage en 2023-2024: </a:t>
            </a:r>
          </a:p>
          <a:p>
            <a:pPr marL="285750" lvl="0" indent="-285750">
              <a:buFont typeface="Arial" panose="020B0604020202020204" pitchFamily="34" charset="0"/>
              <a:buChar char="•"/>
            </a:pPr>
            <a:r>
              <a:rPr lang="fr-FR" sz="2200" dirty="0">
                <a:latin typeface="Century Gothic" panose="020B0502020202020204" pitchFamily="34" charset="0"/>
              </a:rPr>
              <a:t>Entreprise acceptant les étudiants en stage</a:t>
            </a:r>
          </a:p>
          <a:p>
            <a:pPr marL="285750" lvl="0" indent="-285750">
              <a:buFont typeface="Arial" panose="020B0604020202020204" pitchFamily="34" charset="0"/>
              <a:buChar char="•"/>
            </a:pPr>
            <a:r>
              <a:rPr lang="fr-FR" sz="2200" dirty="0">
                <a:latin typeface="Century Gothic" panose="020B0502020202020204" pitchFamily="34" charset="0"/>
              </a:rPr>
              <a:t>Frontières du pays d’accueil ouvertes  </a:t>
            </a:r>
          </a:p>
          <a:p>
            <a:pPr marL="285750" lvl="0" indent="-285750">
              <a:buFont typeface="Arial" panose="020B0604020202020204" pitchFamily="34" charset="0"/>
              <a:buChar char="•"/>
            </a:pPr>
            <a:r>
              <a:rPr lang="fr-FR" sz="2200" dirty="0">
                <a:latin typeface="Century Gothic" panose="020B0502020202020204" pitchFamily="34" charset="0"/>
              </a:rPr>
              <a:t>Possibilité d’obtention du visa</a:t>
            </a:r>
          </a:p>
          <a:p>
            <a:pPr marL="285750" lvl="0" indent="-285750">
              <a:buFont typeface="Arial" panose="020B0604020202020204" pitchFamily="34" charset="0"/>
              <a:buChar char="•"/>
            </a:pPr>
            <a:r>
              <a:rPr lang="fr-FR" sz="2200" dirty="0">
                <a:latin typeface="Century Gothic" panose="020B0502020202020204" pitchFamily="34" charset="0"/>
              </a:rPr>
              <a:t>Respect des </a:t>
            </a:r>
            <a:r>
              <a:rPr lang="fr-FR" sz="2200" u="sng" dirty="0">
                <a:latin typeface="Century Gothic" panose="020B0502020202020204" pitchFamily="34" charset="0"/>
                <a:hlinkClick r:id="rId3"/>
              </a:rPr>
              <a:t>Recommandations aux voyageurs</a:t>
            </a:r>
            <a:r>
              <a:rPr lang="fr-FR" sz="2200" dirty="0">
                <a:latin typeface="Century Gothic" panose="020B0502020202020204" pitchFamily="34" charset="0"/>
              </a:rPr>
              <a:t> (site Ministère des Affaires Étrangères), selon votre destination</a:t>
            </a:r>
          </a:p>
          <a:p>
            <a:pPr marL="285750" lvl="0" indent="-285750">
              <a:buFont typeface="Arial" panose="020B0604020202020204" pitchFamily="34" charset="0"/>
              <a:buChar char="•"/>
            </a:pPr>
            <a:r>
              <a:rPr lang="fr-FR" sz="2200" dirty="0">
                <a:latin typeface="Century Gothic" panose="020B0502020202020204" pitchFamily="34" charset="0"/>
              </a:rPr>
              <a:t>Respect d’une éventuelle période de quarantaine à l’arrivée</a:t>
            </a:r>
          </a:p>
          <a:p>
            <a:r>
              <a:rPr lang="fr-FR" sz="1200" dirty="0">
                <a:latin typeface="Century Gothic" panose="020B0502020202020204" pitchFamily="34" charset="0"/>
              </a:rPr>
              <a:t> </a:t>
            </a:r>
          </a:p>
          <a:p>
            <a:r>
              <a:rPr lang="fr-FR" sz="2200" dirty="0">
                <a:latin typeface="Century Gothic" panose="020B0502020202020204" pitchFamily="34" charset="0"/>
              </a:rPr>
              <a:t>Ne pas prendre d’engagements financiers trop précoces </a:t>
            </a:r>
          </a:p>
          <a:p>
            <a:r>
              <a:rPr lang="fr-FR" sz="2200" dirty="0">
                <a:latin typeface="Century Gothic" panose="020B0502020202020204" pitchFamily="34" charset="0"/>
              </a:rPr>
              <a:t>Envisager dans vos choix les questions de garanties annulation et de retour anticipé (notamment pour les billets d’avion/train et réservation de logement).</a:t>
            </a:r>
          </a:p>
        </p:txBody>
      </p:sp>
      <p:sp>
        <p:nvSpPr>
          <p:cNvPr id="9" name="ZoneTexte 8">
            <a:extLst>
              <a:ext uri="{FF2B5EF4-FFF2-40B4-BE49-F238E27FC236}">
                <a16:creationId xmlns:a16="http://schemas.microsoft.com/office/drawing/2014/main" id="{5F705149-EC1D-4AB5-927D-3E59E0018D9A}"/>
              </a:ext>
            </a:extLst>
          </p:cNvPr>
          <p:cNvSpPr txBox="1"/>
          <p:nvPr/>
        </p:nvSpPr>
        <p:spPr>
          <a:xfrm>
            <a:off x="5508104" y="6352143"/>
            <a:ext cx="1872208" cy="369332"/>
          </a:xfrm>
          <a:prstGeom prst="rect">
            <a:avLst/>
          </a:prstGeom>
          <a:solidFill>
            <a:schemeClr val="bg1"/>
          </a:solidFill>
        </p:spPr>
        <p:txBody>
          <a:bodyPr wrap="square" rtlCol="0">
            <a:spAutoFit/>
          </a:bodyPr>
          <a:lstStyle/>
          <a:p>
            <a:r>
              <a:rPr lang="fr-FR" dirty="0">
                <a:solidFill>
                  <a:srgbClr val="EE7021"/>
                </a:solidFill>
              </a:rPr>
              <a:t>Octobre 2023</a:t>
            </a:r>
          </a:p>
        </p:txBody>
      </p:sp>
    </p:spTree>
    <p:extLst>
      <p:ext uri="{BB962C8B-B14F-4D97-AF65-F5344CB8AC3E}">
        <p14:creationId xmlns:p14="http://schemas.microsoft.com/office/powerpoint/2010/main" val="1189331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12"/>
          <p:cNvSpPr txBox="1">
            <a:spLocks noChangeArrowheads="1"/>
          </p:cNvSpPr>
          <p:nvPr/>
        </p:nvSpPr>
        <p:spPr bwMode="auto">
          <a:xfrm>
            <a:off x="710583" y="1484784"/>
            <a:ext cx="7992888" cy="4308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50000"/>
              </a:lnSpc>
            </a:pPr>
            <a:r>
              <a:rPr lang="fr-FR" sz="2800" dirty="0">
                <a:solidFill>
                  <a:srgbClr val="444444"/>
                </a:solidFill>
                <a:latin typeface="Century Gothic" pitchFamily="34" charset="0"/>
              </a:rPr>
              <a:t>Les bourses de stage :</a:t>
            </a:r>
          </a:p>
          <a:p>
            <a:pPr marL="457200" indent="-457200" eaLnBrk="1" hangingPunct="1">
              <a:lnSpc>
                <a:spcPct val="150000"/>
              </a:lnSpc>
              <a:buFont typeface="Arial" panose="020B0604020202020204" pitchFamily="34" charset="0"/>
              <a:buChar char="•"/>
            </a:pPr>
            <a:r>
              <a:rPr lang="fr-FR" sz="2400" b="1" dirty="0">
                <a:latin typeface="Century Gothic" pitchFamily="34" charset="0"/>
              </a:rPr>
              <a:t>Ne couvrent pas </a:t>
            </a:r>
            <a:r>
              <a:rPr lang="fr-FR" sz="2400" dirty="0">
                <a:latin typeface="Century Gothic" pitchFamily="34" charset="0"/>
              </a:rPr>
              <a:t>la durée totale du stage</a:t>
            </a:r>
          </a:p>
          <a:p>
            <a:pPr marL="457200" indent="-457200" eaLnBrk="1" hangingPunct="1">
              <a:lnSpc>
                <a:spcPct val="150000"/>
              </a:lnSpc>
              <a:buFont typeface="Arial" panose="020B0604020202020204" pitchFamily="34" charset="0"/>
              <a:buChar char="•"/>
            </a:pPr>
            <a:r>
              <a:rPr lang="fr-FR" sz="2400" dirty="0">
                <a:latin typeface="Century Gothic" pitchFamily="34" charset="0"/>
              </a:rPr>
              <a:t>Sont soumises à </a:t>
            </a:r>
            <a:r>
              <a:rPr lang="fr-FR" sz="2400" b="1" dirty="0">
                <a:latin typeface="Century Gothic" pitchFamily="34" charset="0"/>
              </a:rPr>
              <a:t>conditions </a:t>
            </a:r>
          </a:p>
          <a:p>
            <a:pPr marL="457200" indent="-457200" eaLnBrk="1" hangingPunct="1">
              <a:lnSpc>
                <a:spcPct val="150000"/>
              </a:lnSpc>
              <a:buFont typeface="Arial" panose="020B0604020202020204" pitchFamily="34" charset="0"/>
              <a:buChar char="•"/>
            </a:pPr>
            <a:r>
              <a:rPr lang="fr-FR" sz="2400" b="1" dirty="0">
                <a:latin typeface="Century Gothic" pitchFamily="34" charset="0"/>
              </a:rPr>
              <a:t>NE SONT PAS CUMULABLES</a:t>
            </a:r>
          </a:p>
          <a:p>
            <a:pPr marL="457200" indent="-457200" eaLnBrk="1" hangingPunct="1">
              <a:lnSpc>
                <a:spcPct val="150000"/>
              </a:lnSpc>
              <a:buFont typeface="Arial" panose="020B0604020202020204" pitchFamily="34" charset="0"/>
              <a:buChar char="•"/>
            </a:pPr>
            <a:endParaRPr lang="fr-FR" sz="2400" b="1" dirty="0">
              <a:latin typeface="Century Gothic" pitchFamily="34" charset="0"/>
            </a:endParaRPr>
          </a:p>
          <a:p>
            <a:pPr algn="ctr" eaLnBrk="1" hangingPunct="1"/>
            <a:r>
              <a:rPr lang="fr-FR" sz="2800" b="1" dirty="0">
                <a:solidFill>
                  <a:srgbClr val="EE7021"/>
                </a:solidFill>
                <a:latin typeface="Century Gothic" pitchFamily="34" charset="0"/>
              </a:rPr>
              <a:t>ELLES NE COUVRENT PAS </a:t>
            </a:r>
          </a:p>
          <a:p>
            <a:pPr algn="ctr" eaLnBrk="1" hangingPunct="1"/>
            <a:r>
              <a:rPr lang="fr-FR" sz="2400" b="1" dirty="0">
                <a:solidFill>
                  <a:srgbClr val="EE7021"/>
                </a:solidFill>
                <a:latin typeface="Century Gothic" pitchFamily="34" charset="0"/>
              </a:rPr>
              <a:t>TOUTES LES DÉPENSES DE VOTRE MOBILITÉ</a:t>
            </a:r>
          </a:p>
          <a:p>
            <a:pPr marL="457200" indent="-457200" eaLnBrk="1" hangingPunct="1">
              <a:lnSpc>
                <a:spcPct val="150000"/>
              </a:lnSpc>
              <a:buFont typeface="Arial" panose="020B0604020202020204" pitchFamily="34" charset="0"/>
              <a:buChar char="•"/>
            </a:pPr>
            <a:endParaRPr lang="fr-FR" sz="2400" b="1" dirty="0">
              <a:latin typeface="Century Gothic" pitchFamily="34" charset="0"/>
            </a:endParaRPr>
          </a:p>
        </p:txBody>
      </p:sp>
      <p:sp>
        <p:nvSpPr>
          <p:cNvPr id="9" name="ZoneTexte 8"/>
          <p:cNvSpPr txBox="1"/>
          <p:nvPr/>
        </p:nvSpPr>
        <p:spPr>
          <a:xfrm>
            <a:off x="1475765" y="372397"/>
            <a:ext cx="5400600" cy="261610"/>
          </a:xfrm>
          <a:prstGeom prst="rect">
            <a:avLst/>
          </a:prstGeom>
          <a:noFill/>
        </p:spPr>
        <p:txBody>
          <a:bodyPr wrap="square" rtlCol="0">
            <a:spAutoFit/>
          </a:bodyPr>
          <a:lstStyle/>
          <a:p>
            <a:r>
              <a:rPr lang="fr-FR" sz="1100" b="1" dirty="0">
                <a:solidFill>
                  <a:srgbClr val="252320"/>
                </a:solidFill>
                <a:latin typeface="Century Gothic" pitchFamily="34" charset="0"/>
              </a:rPr>
              <a:t>BOURSES DE MOBILITÉ |STAGES</a:t>
            </a:r>
            <a:endParaRPr lang="fr-FR" sz="1100" dirty="0">
              <a:solidFill>
                <a:srgbClr val="252320"/>
              </a:solidFill>
              <a:latin typeface="Century Gothic" pitchFamily="34" charset="0"/>
            </a:endParaRPr>
          </a:p>
        </p:txBody>
      </p:sp>
      <p:sp>
        <p:nvSpPr>
          <p:cNvPr id="10" name="ZoneTexte 9"/>
          <p:cNvSpPr txBox="1"/>
          <p:nvPr/>
        </p:nvSpPr>
        <p:spPr>
          <a:xfrm>
            <a:off x="683568" y="663420"/>
            <a:ext cx="6480720" cy="584775"/>
          </a:xfrm>
          <a:prstGeom prst="rect">
            <a:avLst/>
          </a:prstGeom>
          <a:noFill/>
        </p:spPr>
        <p:txBody>
          <a:bodyPr wrap="square" rtlCol="0">
            <a:spAutoFit/>
          </a:bodyPr>
          <a:lstStyle/>
          <a:p>
            <a:r>
              <a:rPr lang="fr-FR" sz="3200" b="1" dirty="0">
                <a:solidFill>
                  <a:srgbClr val="EE7021"/>
                </a:solidFill>
                <a:latin typeface="Century Gothic" pitchFamily="34" charset="0"/>
              </a:rPr>
              <a:t>RÈGLES COMMUNES </a:t>
            </a:r>
          </a:p>
        </p:txBody>
      </p:sp>
      <p:sp>
        <p:nvSpPr>
          <p:cNvPr id="2" name="Espace réservé du numéro de diapositive 1"/>
          <p:cNvSpPr>
            <a:spLocks noGrp="1"/>
          </p:cNvSpPr>
          <p:nvPr>
            <p:ph type="sldNum" sz="quarter" idx="12"/>
          </p:nvPr>
        </p:nvSpPr>
        <p:spPr>
          <a:xfrm>
            <a:off x="6830888" y="6356350"/>
            <a:ext cx="2133600" cy="365125"/>
          </a:xfrm>
        </p:spPr>
        <p:txBody>
          <a:bodyPr/>
          <a:lstStyle/>
          <a:p>
            <a:pPr>
              <a:defRPr/>
            </a:pPr>
            <a:fld id="{A6362702-71FD-478C-8ABB-00E2043F094D}" type="slidenum">
              <a:rPr lang="fr-FR" sz="1600" b="1" smtClean="0"/>
              <a:pPr>
                <a:defRPr/>
              </a:pPr>
              <a:t>7</a:t>
            </a:fld>
            <a:endParaRPr lang="fr-FR" sz="1600" b="1"/>
          </a:p>
        </p:txBody>
      </p:sp>
      <p:sp>
        <p:nvSpPr>
          <p:cNvPr id="6" name="ZoneTexte 5">
            <a:extLst>
              <a:ext uri="{FF2B5EF4-FFF2-40B4-BE49-F238E27FC236}">
                <a16:creationId xmlns:a16="http://schemas.microsoft.com/office/drawing/2014/main" id="{51E1D5E2-8A08-4F01-9674-20753B9A48C2}"/>
              </a:ext>
            </a:extLst>
          </p:cNvPr>
          <p:cNvSpPr txBox="1"/>
          <p:nvPr/>
        </p:nvSpPr>
        <p:spPr>
          <a:xfrm>
            <a:off x="5508104" y="6352143"/>
            <a:ext cx="1872208" cy="369332"/>
          </a:xfrm>
          <a:prstGeom prst="rect">
            <a:avLst/>
          </a:prstGeom>
          <a:solidFill>
            <a:schemeClr val="bg1"/>
          </a:solidFill>
        </p:spPr>
        <p:txBody>
          <a:bodyPr wrap="square" rtlCol="0">
            <a:spAutoFit/>
          </a:bodyPr>
          <a:lstStyle/>
          <a:p>
            <a:r>
              <a:rPr lang="fr-FR" dirty="0">
                <a:solidFill>
                  <a:srgbClr val="EE7021"/>
                </a:solidFill>
              </a:rPr>
              <a:t>Octobre 2023</a:t>
            </a:r>
          </a:p>
        </p:txBody>
      </p:sp>
    </p:spTree>
    <p:extLst>
      <p:ext uri="{BB962C8B-B14F-4D97-AF65-F5344CB8AC3E}">
        <p14:creationId xmlns:p14="http://schemas.microsoft.com/office/powerpoint/2010/main" val="1308924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12"/>
          <p:cNvSpPr txBox="1">
            <a:spLocks noChangeArrowheads="1"/>
          </p:cNvSpPr>
          <p:nvPr/>
        </p:nvSpPr>
        <p:spPr bwMode="auto">
          <a:xfrm>
            <a:off x="683568" y="1556792"/>
            <a:ext cx="8280920" cy="4096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150000"/>
              </a:lnSpc>
            </a:pPr>
            <a:r>
              <a:rPr lang="fr-FR" sz="2800" b="1" dirty="0">
                <a:latin typeface="Century Gothic" panose="020B0502020202020204" pitchFamily="34" charset="0"/>
              </a:rPr>
              <a:t>Conditions d’éligibilité :</a:t>
            </a:r>
          </a:p>
          <a:p>
            <a:pPr>
              <a:lnSpc>
                <a:spcPct val="150000"/>
              </a:lnSpc>
            </a:pPr>
            <a:r>
              <a:rPr lang="fr-FR" sz="2400" dirty="0">
                <a:latin typeface="Century Gothic" panose="020B0502020202020204" pitchFamily="34" charset="0"/>
              </a:rPr>
              <a:t>- Effectuer un stage </a:t>
            </a:r>
            <a:r>
              <a:rPr lang="fr-FR" sz="2400" b="1" dirty="0">
                <a:latin typeface="Century Gothic" panose="020B0502020202020204" pitchFamily="34" charset="0"/>
              </a:rPr>
              <a:t>obligatoire </a:t>
            </a:r>
            <a:r>
              <a:rPr lang="fr-FR" sz="2400" dirty="0">
                <a:latin typeface="Century Gothic" panose="020B0502020202020204" pitchFamily="34" charset="0"/>
              </a:rPr>
              <a:t>dans le cursus</a:t>
            </a:r>
          </a:p>
          <a:p>
            <a:pPr>
              <a:lnSpc>
                <a:spcPct val="150000"/>
              </a:lnSpc>
            </a:pPr>
            <a:r>
              <a:rPr lang="fr-FR" sz="2400" dirty="0">
                <a:latin typeface="Century Gothic" panose="020B0502020202020204" pitchFamily="34" charset="0"/>
              </a:rPr>
              <a:t>‐ Ne pas percevoir une </a:t>
            </a:r>
            <a:r>
              <a:rPr lang="fr-FR" sz="2400" b="1" dirty="0">
                <a:latin typeface="Century Gothic" panose="020B0502020202020204" pitchFamily="34" charset="0"/>
              </a:rPr>
              <a:t>indemnisation mensuelle de stage supérieure à 623,70 €</a:t>
            </a:r>
            <a:r>
              <a:rPr lang="fr-FR" sz="2400" dirty="0">
                <a:latin typeface="Century Gothic" panose="020B0502020202020204" pitchFamily="34" charset="0"/>
              </a:rPr>
              <a:t>*</a:t>
            </a:r>
            <a:r>
              <a:rPr lang="fr-FR" sz="2400" b="1" dirty="0">
                <a:latin typeface="Century Gothic" panose="020B0502020202020204" pitchFamily="34" charset="0"/>
              </a:rPr>
              <a:t> </a:t>
            </a:r>
            <a:r>
              <a:rPr lang="fr-FR" sz="2400" dirty="0">
                <a:latin typeface="Century Gothic" panose="020B0502020202020204" pitchFamily="34" charset="0"/>
              </a:rPr>
              <a:t>(733,70 €* pour les boursiers du CROUS)</a:t>
            </a:r>
          </a:p>
          <a:p>
            <a:pPr>
              <a:lnSpc>
                <a:spcPct val="150000"/>
              </a:lnSpc>
            </a:pPr>
            <a:r>
              <a:rPr lang="fr-FR" sz="2400" dirty="0">
                <a:latin typeface="Century Gothic" panose="020B0502020202020204" pitchFamily="34" charset="0"/>
              </a:rPr>
              <a:t>‐ Ne pas partir dans le cadre d’une </a:t>
            </a:r>
            <a:r>
              <a:rPr lang="fr-FR" sz="2400" b="1" dirty="0">
                <a:latin typeface="Century Gothic" panose="020B0502020202020204" pitchFamily="34" charset="0"/>
              </a:rPr>
              <a:t>césure</a:t>
            </a:r>
          </a:p>
          <a:p>
            <a:pPr>
              <a:lnSpc>
                <a:spcPct val="150000"/>
              </a:lnSpc>
            </a:pPr>
            <a:endParaRPr lang="fr-FR" sz="800" b="1" cap="all" dirty="0">
              <a:latin typeface="Century Gothic" panose="020B0502020202020204" pitchFamily="34" charset="0"/>
            </a:endParaRPr>
          </a:p>
          <a:p>
            <a:pPr>
              <a:lnSpc>
                <a:spcPct val="150000"/>
              </a:lnSpc>
            </a:pPr>
            <a:r>
              <a:rPr lang="fr-FR" sz="2000" cap="all" dirty="0">
                <a:latin typeface="Century Gothic" panose="020B0502020202020204" pitchFamily="34" charset="0"/>
              </a:rPr>
              <a:t>*</a:t>
            </a:r>
            <a:r>
              <a:rPr lang="fr-FR" sz="1400" b="1" cap="all" dirty="0">
                <a:latin typeface="Century Gothic" panose="020B0502020202020204" pitchFamily="34" charset="0"/>
              </a:rPr>
              <a:t> </a:t>
            </a:r>
            <a:r>
              <a:rPr lang="fr-FR" sz="1100" b="1" cap="all" dirty="0">
                <a:latin typeface="Century Gothic" panose="020B0502020202020204" pitchFamily="34" charset="0"/>
              </a:rPr>
              <a:t>Calculée à partir du </a:t>
            </a:r>
            <a:r>
              <a:rPr lang="fr-FR" sz="1100" b="1" i="1" cap="all" dirty="0">
                <a:latin typeface="Century Gothic" panose="020B0502020202020204" pitchFamily="34" charset="0"/>
              </a:rPr>
              <a:t>Taux légal du plafond horaire de la sécurité sociale depuis le 1</a:t>
            </a:r>
            <a:r>
              <a:rPr lang="fr-FR" sz="1100" b="1" i="1" cap="all" baseline="30000" dirty="0">
                <a:latin typeface="Century Gothic" panose="020B0502020202020204" pitchFamily="34" charset="0"/>
              </a:rPr>
              <a:t>er</a:t>
            </a:r>
            <a:r>
              <a:rPr lang="fr-FR" sz="1100" b="1" i="1" cap="all" dirty="0">
                <a:latin typeface="Century Gothic" panose="020B0502020202020204" pitchFamily="34" charset="0"/>
              </a:rPr>
              <a:t> janvier 2023</a:t>
            </a:r>
          </a:p>
        </p:txBody>
      </p:sp>
      <p:sp>
        <p:nvSpPr>
          <p:cNvPr id="8" name="ZoneTexte 7"/>
          <p:cNvSpPr txBox="1"/>
          <p:nvPr/>
        </p:nvSpPr>
        <p:spPr>
          <a:xfrm>
            <a:off x="683568" y="654910"/>
            <a:ext cx="6696744" cy="584775"/>
          </a:xfrm>
          <a:prstGeom prst="rect">
            <a:avLst/>
          </a:prstGeom>
          <a:noFill/>
        </p:spPr>
        <p:txBody>
          <a:bodyPr wrap="square" rtlCol="0">
            <a:spAutoFit/>
          </a:bodyPr>
          <a:lstStyle/>
          <a:p>
            <a:r>
              <a:rPr lang="fr-FR" sz="3200" b="1" dirty="0">
                <a:solidFill>
                  <a:srgbClr val="EE7021"/>
                </a:solidFill>
                <a:latin typeface="Century Gothic" pitchFamily="34" charset="0"/>
              </a:rPr>
              <a:t>RÈGLES COMMUNES </a:t>
            </a:r>
          </a:p>
        </p:txBody>
      </p:sp>
      <p:sp>
        <p:nvSpPr>
          <p:cNvPr id="9" name="ZoneTexte 8"/>
          <p:cNvSpPr txBox="1"/>
          <p:nvPr/>
        </p:nvSpPr>
        <p:spPr>
          <a:xfrm>
            <a:off x="1475765" y="372397"/>
            <a:ext cx="5400600" cy="261610"/>
          </a:xfrm>
          <a:prstGeom prst="rect">
            <a:avLst/>
          </a:prstGeom>
          <a:noFill/>
        </p:spPr>
        <p:txBody>
          <a:bodyPr wrap="square" rtlCol="0">
            <a:spAutoFit/>
          </a:bodyPr>
          <a:lstStyle/>
          <a:p>
            <a:r>
              <a:rPr lang="fr-FR" sz="1100" b="1" dirty="0">
                <a:solidFill>
                  <a:srgbClr val="252320"/>
                </a:solidFill>
                <a:latin typeface="Century Gothic" pitchFamily="34" charset="0"/>
              </a:rPr>
              <a:t>BOURSES DE MOBILITÉ |STAGES</a:t>
            </a:r>
            <a:endParaRPr lang="fr-FR" sz="1100" dirty="0">
              <a:solidFill>
                <a:srgbClr val="252320"/>
              </a:solidFill>
              <a:latin typeface="Century Gothic" pitchFamily="34" charset="0"/>
            </a:endParaRPr>
          </a:p>
        </p:txBody>
      </p:sp>
      <p:sp>
        <p:nvSpPr>
          <p:cNvPr id="2" name="Espace réservé du numéro de diapositive 1"/>
          <p:cNvSpPr>
            <a:spLocks noGrp="1"/>
          </p:cNvSpPr>
          <p:nvPr>
            <p:ph type="sldNum" sz="quarter" idx="12"/>
          </p:nvPr>
        </p:nvSpPr>
        <p:spPr>
          <a:xfrm>
            <a:off x="6830888" y="6356350"/>
            <a:ext cx="2133600" cy="365125"/>
          </a:xfrm>
        </p:spPr>
        <p:txBody>
          <a:bodyPr/>
          <a:lstStyle/>
          <a:p>
            <a:pPr>
              <a:defRPr/>
            </a:pPr>
            <a:fld id="{A6362702-71FD-478C-8ABB-00E2043F094D}" type="slidenum">
              <a:rPr lang="fr-FR" sz="1600" b="1" smtClean="0"/>
              <a:pPr>
                <a:defRPr/>
              </a:pPr>
              <a:t>8</a:t>
            </a:fld>
            <a:endParaRPr lang="fr-FR" sz="1600" b="1" dirty="0"/>
          </a:p>
        </p:txBody>
      </p:sp>
      <p:sp>
        <p:nvSpPr>
          <p:cNvPr id="6" name="ZoneTexte 5">
            <a:extLst>
              <a:ext uri="{FF2B5EF4-FFF2-40B4-BE49-F238E27FC236}">
                <a16:creationId xmlns:a16="http://schemas.microsoft.com/office/drawing/2014/main" id="{D47F5D5E-581A-4E2E-AA6A-2035C2EBFEB3}"/>
              </a:ext>
            </a:extLst>
          </p:cNvPr>
          <p:cNvSpPr txBox="1"/>
          <p:nvPr/>
        </p:nvSpPr>
        <p:spPr>
          <a:xfrm>
            <a:off x="5508104" y="6352143"/>
            <a:ext cx="1872208" cy="369332"/>
          </a:xfrm>
          <a:prstGeom prst="rect">
            <a:avLst/>
          </a:prstGeom>
          <a:solidFill>
            <a:schemeClr val="bg1"/>
          </a:solidFill>
        </p:spPr>
        <p:txBody>
          <a:bodyPr wrap="square" rtlCol="0">
            <a:spAutoFit/>
          </a:bodyPr>
          <a:lstStyle/>
          <a:p>
            <a:r>
              <a:rPr lang="fr-FR" dirty="0">
                <a:solidFill>
                  <a:srgbClr val="EE7021"/>
                </a:solidFill>
              </a:rPr>
              <a:t>Octobre 2023</a:t>
            </a:r>
          </a:p>
        </p:txBody>
      </p:sp>
    </p:spTree>
    <p:extLst>
      <p:ext uri="{BB962C8B-B14F-4D97-AF65-F5344CB8AC3E}">
        <p14:creationId xmlns:p14="http://schemas.microsoft.com/office/powerpoint/2010/main" val="10431185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04BBAB0-F09E-449A-82F1-5B873B2B0C0B}"/>
              </a:ext>
            </a:extLst>
          </p:cNvPr>
          <p:cNvPicPr>
            <a:picLocks noChangeAspect="1"/>
          </p:cNvPicPr>
          <p:nvPr/>
        </p:nvPicPr>
        <p:blipFill>
          <a:blip r:embed="rId3"/>
          <a:stretch>
            <a:fillRect/>
          </a:stretch>
        </p:blipFill>
        <p:spPr>
          <a:xfrm>
            <a:off x="3837885" y="1735677"/>
            <a:ext cx="4129872" cy="4530308"/>
          </a:xfrm>
          <a:prstGeom prst="rect">
            <a:avLst/>
          </a:prstGeom>
        </p:spPr>
      </p:pic>
      <p:sp>
        <p:nvSpPr>
          <p:cNvPr id="7" name="ZoneTexte 12"/>
          <p:cNvSpPr txBox="1">
            <a:spLocks noChangeArrowheads="1"/>
          </p:cNvSpPr>
          <p:nvPr/>
        </p:nvSpPr>
        <p:spPr bwMode="auto">
          <a:xfrm>
            <a:off x="215487" y="1303571"/>
            <a:ext cx="684487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sz="2800" b="1" dirty="0">
                <a:solidFill>
                  <a:schemeClr val="tx2">
                    <a:lumMod val="60000"/>
                    <a:lumOff val="40000"/>
                  </a:schemeClr>
                </a:solidFill>
                <a:latin typeface="Century Gothic" pitchFamily="34" charset="0"/>
              </a:rPr>
              <a:t>1. Bourse d’études ERASMUS+</a:t>
            </a:r>
          </a:p>
        </p:txBody>
      </p:sp>
      <p:sp>
        <p:nvSpPr>
          <p:cNvPr id="8" name="ZoneTexte 7"/>
          <p:cNvSpPr txBox="1"/>
          <p:nvPr/>
        </p:nvSpPr>
        <p:spPr>
          <a:xfrm>
            <a:off x="611560" y="671695"/>
            <a:ext cx="6696744" cy="646331"/>
          </a:xfrm>
          <a:prstGeom prst="rect">
            <a:avLst/>
          </a:prstGeom>
          <a:noFill/>
        </p:spPr>
        <p:txBody>
          <a:bodyPr wrap="square" rtlCol="0">
            <a:spAutoFit/>
          </a:bodyPr>
          <a:lstStyle/>
          <a:p>
            <a:r>
              <a:rPr lang="fr-FR" sz="3600" b="1" dirty="0">
                <a:solidFill>
                  <a:srgbClr val="EE7021"/>
                </a:solidFill>
                <a:latin typeface="Century Gothic" pitchFamily="34" charset="0"/>
              </a:rPr>
              <a:t>PRÉSENTATION DES BOURSES </a:t>
            </a:r>
          </a:p>
        </p:txBody>
      </p:sp>
      <p:sp>
        <p:nvSpPr>
          <p:cNvPr id="9" name="ZoneTexte 8"/>
          <p:cNvSpPr txBox="1"/>
          <p:nvPr/>
        </p:nvSpPr>
        <p:spPr>
          <a:xfrm>
            <a:off x="1475765" y="372397"/>
            <a:ext cx="5400600" cy="261610"/>
          </a:xfrm>
          <a:prstGeom prst="rect">
            <a:avLst/>
          </a:prstGeom>
          <a:noFill/>
        </p:spPr>
        <p:txBody>
          <a:bodyPr wrap="square" rtlCol="0">
            <a:spAutoFit/>
          </a:bodyPr>
          <a:lstStyle/>
          <a:p>
            <a:r>
              <a:rPr lang="fr-FR" sz="1100" b="1" dirty="0">
                <a:solidFill>
                  <a:srgbClr val="252320"/>
                </a:solidFill>
                <a:latin typeface="Century Gothic" pitchFamily="34" charset="0"/>
              </a:rPr>
              <a:t>BOURSES DE MOBILITÉ | STAGES</a:t>
            </a:r>
            <a:endParaRPr lang="fr-FR" sz="1100" dirty="0">
              <a:solidFill>
                <a:srgbClr val="252320"/>
              </a:solidFill>
              <a:latin typeface="Century Gothic" pitchFamily="34" charset="0"/>
            </a:endParaRPr>
          </a:p>
        </p:txBody>
      </p:sp>
      <p:pic>
        <p:nvPicPr>
          <p:cNvPr id="4" name="Imag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0351" y="20422"/>
            <a:ext cx="2116065" cy="703950"/>
          </a:xfrm>
          <a:prstGeom prst="rect">
            <a:avLst/>
          </a:prstGeom>
        </p:spPr>
      </p:pic>
      <p:sp>
        <p:nvSpPr>
          <p:cNvPr id="2" name="Espace réservé du numéro de diapositive 1"/>
          <p:cNvSpPr>
            <a:spLocks noGrp="1"/>
          </p:cNvSpPr>
          <p:nvPr>
            <p:ph type="sldNum" sz="quarter" idx="12"/>
          </p:nvPr>
        </p:nvSpPr>
        <p:spPr/>
        <p:txBody>
          <a:bodyPr/>
          <a:lstStyle/>
          <a:p>
            <a:pPr>
              <a:defRPr/>
            </a:pPr>
            <a:fld id="{A6362702-71FD-478C-8ABB-00E2043F094D}" type="slidenum">
              <a:rPr lang="fr-FR" smtClean="0"/>
              <a:pPr>
                <a:defRPr/>
              </a:pPr>
              <a:t>9</a:t>
            </a:fld>
            <a:endParaRPr lang="fr-FR"/>
          </a:p>
        </p:txBody>
      </p:sp>
      <p:sp>
        <p:nvSpPr>
          <p:cNvPr id="6" name="Rectangle 5"/>
          <p:cNvSpPr/>
          <p:nvPr/>
        </p:nvSpPr>
        <p:spPr>
          <a:xfrm>
            <a:off x="210144" y="1598397"/>
            <a:ext cx="3096344" cy="3516347"/>
          </a:xfrm>
          <a:prstGeom prst="rect">
            <a:avLst/>
          </a:prstGeom>
        </p:spPr>
        <p:txBody>
          <a:bodyPr wrap="square">
            <a:spAutoFit/>
          </a:bodyPr>
          <a:lstStyle/>
          <a:p>
            <a:pPr marL="457200" indent="-457200" eaLnBrk="1" hangingPunct="1">
              <a:buAutoNum type="arabicPeriod"/>
            </a:pPr>
            <a:endParaRPr lang="fr-FR" sz="1200" b="1" dirty="0">
              <a:solidFill>
                <a:srgbClr val="444444"/>
              </a:solidFill>
              <a:latin typeface="Century Gothic" pitchFamily="34" charset="0"/>
            </a:endParaRPr>
          </a:p>
          <a:p>
            <a:pPr marL="342900" indent="-342900" eaLnBrk="1" hangingPunct="1">
              <a:buFont typeface="Wingdings" panose="05000000000000000000" pitchFamily="2" charset="2"/>
              <a:buChar char="Ø"/>
            </a:pPr>
            <a:r>
              <a:rPr lang="fr-FR" sz="2000" b="1" dirty="0">
                <a:solidFill>
                  <a:srgbClr val="444444"/>
                </a:solidFill>
                <a:latin typeface="Century Gothic" panose="020B0502020202020204" pitchFamily="34" charset="0"/>
              </a:rPr>
              <a:t>CRITÈRES D’ÉGIBILITÉ</a:t>
            </a:r>
          </a:p>
          <a:p>
            <a:pPr eaLnBrk="1" hangingPunct="1"/>
            <a:endParaRPr lang="fr-FR" sz="1050" b="1" dirty="0">
              <a:solidFill>
                <a:srgbClr val="444444"/>
              </a:solidFill>
              <a:latin typeface="Century Gothic" pitchFamily="34" charset="0"/>
            </a:endParaRPr>
          </a:p>
          <a:p>
            <a:pPr marL="285750" indent="-285750">
              <a:buFont typeface="Arial" panose="020B0604020202020204" pitchFamily="34" charset="0"/>
              <a:buChar char="•"/>
            </a:pPr>
            <a:r>
              <a:rPr lang="fr-FR" dirty="0">
                <a:latin typeface="Century Gothic" panose="020B0502020202020204" pitchFamily="34" charset="0"/>
              </a:rPr>
              <a:t>Mobilité de stage obligatoire d’une durée de 2,5 à 12 mois</a:t>
            </a:r>
          </a:p>
          <a:p>
            <a:pPr marL="285750" indent="-285750">
              <a:buFont typeface="Arial" panose="020B0604020202020204" pitchFamily="34" charset="0"/>
              <a:buChar char="•"/>
            </a:pPr>
            <a:r>
              <a:rPr lang="fr-FR" dirty="0">
                <a:latin typeface="Century Gothic" panose="020B0502020202020204" pitchFamily="34" charset="0"/>
              </a:rPr>
              <a:t>Diplôme national, DUETI, DU</a:t>
            </a:r>
          </a:p>
          <a:p>
            <a:pPr marL="285750" indent="-285750">
              <a:buFont typeface="Arial" panose="020B0604020202020204" pitchFamily="34" charset="0"/>
              <a:buChar char="•"/>
            </a:pPr>
            <a:r>
              <a:rPr lang="fr-FR" dirty="0">
                <a:latin typeface="Century Gothic" panose="020B0502020202020204" pitchFamily="34" charset="0"/>
              </a:rPr>
              <a:t>Attention au plafond de mobilités financées par cycle (licence et master), études et stage cumulés</a:t>
            </a:r>
          </a:p>
        </p:txBody>
      </p:sp>
      <p:sp>
        <p:nvSpPr>
          <p:cNvPr id="10" name="Rectangle 9"/>
          <p:cNvSpPr/>
          <p:nvPr/>
        </p:nvSpPr>
        <p:spPr>
          <a:xfrm>
            <a:off x="107504" y="5140156"/>
            <a:ext cx="3103517" cy="369332"/>
          </a:xfrm>
          <a:prstGeom prst="rect">
            <a:avLst/>
          </a:prstGeom>
        </p:spPr>
        <p:txBody>
          <a:bodyPr wrap="square">
            <a:spAutoFit/>
          </a:bodyPr>
          <a:lstStyle/>
          <a:p>
            <a:pPr marL="285750" indent="-285750">
              <a:buFontTx/>
              <a:buChar char="-"/>
            </a:pPr>
            <a:r>
              <a:rPr lang="fr-FR" dirty="0">
                <a:latin typeface="Century Gothic" panose="020B0502020202020204" pitchFamily="34" charset="0"/>
              </a:rPr>
              <a:t>Dans un pays Erasmus+: </a:t>
            </a:r>
          </a:p>
        </p:txBody>
      </p:sp>
      <p:sp>
        <p:nvSpPr>
          <p:cNvPr id="15" name="Rectangle 14"/>
          <p:cNvSpPr/>
          <p:nvPr/>
        </p:nvSpPr>
        <p:spPr>
          <a:xfrm>
            <a:off x="464270" y="5488224"/>
            <a:ext cx="2239567"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fr-FR" dirty="0">
                <a:latin typeface="Century Gothic" panose="020B0502020202020204" pitchFamily="34" charset="0"/>
              </a:rPr>
              <a:t>- Les pays de l’UE </a:t>
            </a:r>
          </a:p>
        </p:txBody>
      </p:sp>
      <p:sp>
        <p:nvSpPr>
          <p:cNvPr id="5" name="Flèche droite rayée 4"/>
          <p:cNvSpPr/>
          <p:nvPr/>
        </p:nvSpPr>
        <p:spPr>
          <a:xfrm rot="19788687">
            <a:off x="2699762" y="5331246"/>
            <a:ext cx="1224136" cy="313957"/>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a:extLst>
              <a:ext uri="{FF2B5EF4-FFF2-40B4-BE49-F238E27FC236}">
                <a16:creationId xmlns:a16="http://schemas.microsoft.com/office/drawing/2014/main" id="{AFAA88DF-8502-44E3-87EB-8B315869E062}"/>
              </a:ext>
            </a:extLst>
          </p:cNvPr>
          <p:cNvSpPr txBox="1"/>
          <p:nvPr/>
        </p:nvSpPr>
        <p:spPr>
          <a:xfrm>
            <a:off x="5508104" y="6352143"/>
            <a:ext cx="1872208" cy="369332"/>
          </a:xfrm>
          <a:prstGeom prst="rect">
            <a:avLst/>
          </a:prstGeom>
          <a:solidFill>
            <a:schemeClr val="bg1"/>
          </a:solidFill>
        </p:spPr>
        <p:txBody>
          <a:bodyPr wrap="square" rtlCol="0">
            <a:spAutoFit/>
          </a:bodyPr>
          <a:lstStyle/>
          <a:p>
            <a:r>
              <a:rPr lang="fr-FR" dirty="0">
                <a:solidFill>
                  <a:srgbClr val="EE7021"/>
                </a:solidFill>
              </a:rPr>
              <a:t>Octobre 2023</a:t>
            </a:r>
          </a:p>
        </p:txBody>
      </p:sp>
    </p:spTree>
    <p:extLst>
      <p:ext uri="{BB962C8B-B14F-4D97-AF65-F5344CB8AC3E}">
        <p14:creationId xmlns:p14="http://schemas.microsoft.com/office/powerpoint/2010/main" val="4001113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P spid="10" grpId="0"/>
      <p:bldP spid="15" grpId="0"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3284</TotalTime>
  <Words>2051</Words>
  <Application>Microsoft Office PowerPoint</Application>
  <PresentationFormat>Affichage à l'écran (4:3)</PresentationFormat>
  <Paragraphs>405</Paragraphs>
  <Slides>23</Slides>
  <Notes>12</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23</vt:i4>
      </vt:variant>
    </vt:vector>
  </HeadingPairs>
  <TitlesOfParts>
    <vt:vector size="33" baseType="lpstr">
      <vt:lpstr>Arial</vt:lpstr>
      <vt:lpstr>Avenir Next LT Pro Light</vt:lpstr>
      <vt:lpstr>Calibri</vt:lpstr>
      <vt:lpstr>Calibri Light</vt:lpstr>
      <vt:lpstr>Cambria</vt:lpstr>
      <vt:lpstr>Century Gothic</vt:lpstr>
      <vt:lpstr>Segoe UI</vt:lpstr>
      <vt:lpstr>Times New Roman</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Universite Jean Moulin Lyon3</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Nancy BLONDIN</dc:creator>
  <cp:lastModifiedBy>DUTHEIL Pauline</cp:lastModifiedBy>
  <cp:revision>139</cp:revision>
  <cp:lastPrinted>2018-10-18T08:03:02Z</cp:lastPrinted>
  <dcterms:created xsi:type="dcterms:W3CDTF">2010-06-03T15:23:42Z</dcterms:created>
  <dcterms:modified xsi:type="dcterms:W3CDTF">2023-10-11T09:33:37Z</dcterms:modified>
</cp:coreProperties>
</file>