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256" r:id="rId3"/>
    <p:sldId id="261" r:id="rId4"/>
    <p:sldId id="273" r:id="rId5"/>
    <p:sldId id="274" r:id="rId6"/>
    <p:sldId id="260" r:id="rId7"/>
    <p:sldId id="263" r:id="rId8"/>
    <p:sldId id="276" r:id="rId9"/>
    <p:sldId id="277" r:id="rId10"/>
    <p:sldId id="279" r:id="rId11"/>
    <p:sldId id="280" r:id="rId12"/>
    <p:sldId id="272" r:id="rId13"/>
    <p:sldId id="262" r:id="rId14"/>
    <p:sldId id="265" r:id="rId15"/>
    <p:sldId id="266" r:id="rId16"/>
    <p:sldId id="275" r:id="rId17"/>
    <p:sldId id="269" r:id="rId18"/>
    <p:sldId id="281" r:id="rId19"/>
    <p:sldId id="284" r:id="rId20"/>
    <p:sldId id="283" r:id="rId21"/>
    <p:sldId id="285" r:id="rId22"/>
    <p:sldId id="282" r:id="rId23"/>
    <p:sldId id="270" r:id="rId24"/>
  </p:sldIdLst>
  <p:sldSz cx="9144000" cy="6858000" type="screen4x3"/>
  <p:notesSz cx="9872663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.vilain" initials="c" lastIdx="1" clrIdx="0">
    <p:extLst>
      <p:ext uri="{19B8F6BF-5375-455C-9EA6-DF929625EA0E}">
        <p15:presenceInfo xmlns:p15="http://schemas.microsoft.com/office/powerpoint/2012/main" userId="S-1-5-21-527237240-823518204-1644491937-649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021"/>
    <a:srgbClr val="009FE3"/>
    <a:srgbClr val="807A77"/>
    <a:srgbClr val="009897"/>
    <a:srgbClr val="252320"/>
    <a:srgbClr val="9D0B7B"/>
    <a:srgbClr val="AE131F"/>
    <a:srgbClr val="F19120"/>
    <a:srgbClr val="1DBBEA"/>
    <a:srgbClr val="62B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5" autoAdjust="0"/>
    <p:restoredTop sz="96395" autoAdjust="0"/>
  </p:normalViewPr>
  <p:slideViewPr>
    <p:cSldViewPr>
      <p:cViewPr varScale="1">
        <p:scale>
          <a:sx n="114" d="100"/>
          <a:sy n="114" d="100"/>
        </p:scale>
        <p:origin x="15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ÉTUDES À L’ÉTRANGER : MOBILITES D'ETUDES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Octobre 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International days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CA2B0-232D-4D5B-B69C-A581979C79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73203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ÉTUDES À L’ÉTRANGER : MOBILITES D'ETUDES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Octobre 2018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International days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133D-D450-4249-AE43-5650450713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26545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</p:spTree>
    <p:extLst>
      <p:ext uri="{BB962C8B-B14F-4D97-AF65-F5344CB8AC3E}">
        <p14:creationId xmlns:p14="http://schemas.microsoft.com/office/powerpoint/2010/main" val="61569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271500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fonction de l’enveloppe restant disponible, un ou plusieurs compléments de 400 €peuvent être versés aux étudiants ayant les échelons les plus élevés.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2106355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2373831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131537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213142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3205816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3853978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1439646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2736415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36408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</p:spTree>
    <p:extLst>
      <p:ext uri="{BB962C8B-B14F-4D97-AF65-F5344CB8AC3E}">
        <p14:creationId xmlns:p14="http://schemas.microsoft.com/office/powerpoint/2010/main" val="7681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</p:spTree>
    <p:extLst>
      <p:ext uri="{BB962C8B-B14F-4D97-AF65-F5344CB8AC3E}">
        <p14:creationId xmlns:p14="http://schemas.microsoft.com/office/powerpoint/2010/main" val="217719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</p:spTree>
    <p:extLst>
      <p:ext uri="{BB962C8B-B14F-4D97-AF65-F5344CB8AC3E}">
        <p14:creationId xmlns:p14="http://schemas.microsoft.com/office/powerpoint/2010/main" val="25169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</p:spTree>
    <p:extLst>
      <p:ext uri="{BB962C8B-B14F-4D97-AF65-F5344CB8AC3E}">
        <p14:creationId xmlns:p14="http://schemas.microsoft.com/office/powerpoint/2010/main" val="87859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</p:spTree>
    <p:extLst>
      <p:ext uri="{BB962C8B-B14F-4D97-AF65-F5344CB8AC3E}">
        <p14:creationId xmlns:p14="http://schemas.microsoft.com/office/powerpoint/2010/main" val="77949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7</a:t>
            </a:r>
            <a:r>
              <a:rPr lang="fr-FR" strike="sngStrike" baseline="0" dirty="0">
                <a:solidFill>
                  <a:srgbClr val="FF0000"/>
                </a:solidFill>
              </a:rPr>
              <a:t>0</a:t>
            </a:r>
            <a:r>
              <a:rPr lang="fr-FR" dirty="0">
                <a:solidFill>
                  <a:srgbClr val="FF0000"/>
                </a:solidFill>
              </a:rPr>
              <a:t>5</a:t>
            </a:r>
            <a:r>
              <a:rPr lang="fr-FR" dirty="0"/>
              <a:t>% avec</a:t>
            </a:r>
            <a:r>
              <a:rPr lang="fr-FR" baseline="0" dirty="0"/>
              <a:t> attestation de présence</a:t>
            </a:r>
          </a:p>
          <a:p>
            <a:r>
              <a:rPr lang="fr-FR" strike="sngStrike" baseline="0" dirty="0"/>
              <a:t>30</a:t>
            </a:r>
            <a:r>
              <a:rPr lang="fr-FR" baseline="0" dirty="0"/>
              <a:t>25 % à la fin après rapport final et attestation finale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4589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7</a:t>
            </a:r>
            <a:r>
              <a:rPr lang="fr-FR" strike="sngStrike" baseline="0" dirty="0">
                <a:solidFill>
                  <a:srgbClr val="FF0000"/>
                </a:solidFill>
              </a:rPr>
              <a:t>0</a:t>
            </a:r>
            <a:r>
              <a:rPr lang="fr-FR" dirty="0">
                <a:solidFill>
                  <a:srgbClr val="FF0000"/>
                </a:solidFill>
              </a:rPr>
              <a:t>5</a:t>
            </a:r>
            <a:r>
              <a:rPr lang="fr-FR" dirty="0"/>
              <a:t>% avec</a:t>
            </a:r>
            <a:r>
              <a:rPr lang="fr-FR" baseline="0" dirty="0"/>
              <a:t> attestation de présence</a:t>
            </a:r>
          </a:p>
          <a:p>
            <a:r>
              <a:rPr lang="fr-FR" strike="sngStrike" baseline="0" dirty="0"/>
              <a:t>30</a:t>
            </a:r>
            <a:r>
              <a:rPr lang="fr-FR" baseline="0" dirty="0"/>
              <a:t>25 % à la fin après rapport final et attestation finale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1022659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7</a:t>
            </a:r>
            <a:r>
              <a:rPr lang="fr-FR" strike="sngStrike" baseline="0" dirty="0">
                <a:solidFill>
                  <a:srgbClr val="FF0000"/>
                </a:solidFill>
              </a:rPr>
              <a:t>0</a:t>
            </a:r>
            <a:r>
              <a:rPr lang="fr-FR" dirty="0">
                <a:solidFill>
                  <a:srgbClr val="FF0000"/>
                </a:solidFill>
              </a:rPr>
              <a:t>5</a:t>
            </a:r>
            <a:r>
              <a:rPr lang="fr-FR" dirty="0"/>
              <a:t>% avec</a:t>
            </a:r>
            <a:r>
              <a:rPr lang="fr-FR" baseline="0" dirty="0"/>
              <a:t> attestation de présence</a:t>
            </a:r>
          </a:p>
          <a:p>
            <a:r>
              <a:rPr lang="fr-FR" strike="sngStrike" baseline="0" dirty="0"/>
              <a:t>30</a:t>
            </a:r>
            <a:r>
              <a:rPr lang="fr-FR" baseline="0" dirty="0"/>
              <a:t>25 % à la fin après rapport final et attestation finale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349891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75% avec</a:t>
            </a:r>
            <a:r>
              <a:rPr lang="fr-FR" baseline="0" dirty="0"/>
              <a:t> attestation de présence</a:t>
            </a:r>
          </a:p>
          <a:p>
            <a:r>
              <a:rPr lang="fr-FR" baseline="0" dirty="0"/>
              <a:t>25 % à la fin après attestation finale,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 au questionnaire Erasmus+ et au test OLS final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Octobre 2018</a:t>
            </a:r>
          </a:p>
        </p:txBody>
      </p:sp>
      <p:sp>
        <p:nvSpPr>
          <p:cNvPr id="11" name="Espace réservé de l'en-tête 10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ÉTUDES À L’ÉTRANGER : MOBILITES D'ETUDES</a:t>
            </a:r>
          </a:p>
        </p:txBody>
      </p:sp>
    </p:spTree>
    <p:extLst>
      <p:ext uri="{BB962C8B-B14F-4D97-AF65-F5344CB8AC3E}">
        <p14:creationId xmlns:p14="http://schemas.microsoft.com/office/powerpoint/2010/main" val="15038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AA11-24B0-4FB7-A23A-1FDB8563478B}" type="datetime1">
              <a:rPr lang="fr-FR" smtClean="0"/>
              <a:t>11/10/2023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C471-CD9D-41A7-9808-8253566333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28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070A-B225-4045-A2F3-AD47659B5EA6}" type="datetime1">
              <a:rPr lang="fr-FR" smtClean="0"/>
              <a:t>11/10/2023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D4B0-DA3D-4EEB-ABF0-E501497B1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8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8E0B-E414-477E-9216-9D5A198E18CA}" type="datetime1">
              <a:rPr lang="fr-FR" smtClean="0"/>
              <a:t>11/10/2023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A84B-ED97-4E94-B4E1-1096F4E0D7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C85B-60DD-4F25-9347-5177121B3B47}" type="datetime1">
              <a:rPr lang="fr-FR" smtClean="0"/>
              <a:t>11/10/2023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2702-71FD-478C-8ABB-00E2043F09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BDE9-016E-4042-A806-12457FF0FB9F}" type="datetime1">
              <a:rPr lang="fr-FR" smtClean="0"/>
              <a:t>11/10/2023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419B-D1D5-4EA7-85C7-8C4B738572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3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382B-DE76-4F69-A539-A485667D3DEC}" type="datetime1">
              <a:rPr lang="fr-FR" smtClean="0"/>
              <a:t>11/10/2023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E2E1-A6B6-4F26-B06A-13DE15CFE1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68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17CF-E9D2-4742-BC6C-59BC18CD971D}" type="datetime1">
              <a:rPr lang="fr-FR" smtClean="0"/>
              <a:t>11/10/2023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EB09-07B6-4256-B353-8645FE8826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32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9CDA-6C82-4EC8-AB62-CC6A46041B6C}" type="datetime1">
              <a:rPr lang="fr-FR" smtClean="0"/>
              <a:t>11/10/2023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293A-D3EC-40C4-86BF-28980BB689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63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D4F6-2F7A-44ED-B205-EF12CF5E3C03}" type="datetime1">
              <a:rPr lang="fr-FR" smtClean="0"/>
              <a:t>11/10/2023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69B1-C8FD-446A-965C-195903FCD5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4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A807-EDEF-404B-9E39-C3D61D6F7C62}" type="datetime1">
              <a:rPr lang="fr-FR" smtClean="0"/>
              <a:t>11/10/2023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AEDD-7F61-47AD-AFA0-685A038239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0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0F56-B3F5-4BFF-A0CE-CE6C94862A79}" type="datetime1">
              <a:rPr lang="fr-FR" smtClean="0"/>
              <a:t>11/10/2023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18D7-FCA1-400B-8588-80133EE2BA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7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1C281C-37AB-443C-B03F-6CD5CE38A211}" type="datetime1">
              <a:rPr lang="fr-FR" smtClean="0"/>
              <a:t>11/10/2023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C03DE-8CD6-4E7F-86D4-7481DC92F8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-lyon3.f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ourses-internationales@univ-lyon3.f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t3.univ-lyon3.fr/mieux-connaitre-ma-destination--1076869.kjsp?RH=125898218526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lyon3.fr/estimer-votre-budg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lyon3.fr/medias/fichier/reglesattribution-boursesetudes-23-24-cfvu-2023-06-27_1688638002773-pdf?ID_FICHE=1038331&amp;INLINE=FAL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75756" y="1988840"/>
            <a:ext cx="5760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INTERNATIONAL DAYS 2023</a:t>
            </a:r>
          </a:p>
          <a:p>
            <a:r>
              <a:rPr lang="fr-FR" sz="44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Du 9 au 20 octobre</a:t>
            </a:r>
          </a:p>
          <a:p>
            <a:endParaRPr lang="fr-FR" sz="44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23828" y="5770131"/>
            <a:ext cx="4464496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5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Service Général des Relations Internationales</a:t>
            </a:r>
          </a:p>
        </p:txBody>
      </p:sp>
    </p:spTree>
    <p:extLst>
      <p:ext uri="{BB962C8B-B14F-4D97-AF65-F5344CB8AC3E}">
        <p14:creationId xmlns:p14="http://schemas.microsoft.com/office/powerpoint/2010/main" val="377365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3AC695-DF75-4999-BA27-8B8CD4FF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7CA041-36E9-4144-8552-DC95122C2A2B}"/>
              </a:ext>
            </a:extLst>
          </p:cNvPr>
          <p:cNvSpPr txBox="1"/>
          <p:nvPr/>
        </p:nvSpPr>
        <p:spPr>
          <a:xfrm>
            <a:off x="611560" y="67169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1-PRÉSENTATION DES BOURSES </a:t>
            </a:r>
          </a:p>
        </p:txBody>
      </p:sp>
      <p:sp>
        <p:nvSpPr>
          <p:cNvPr id="6" name="ZoneTexte 12">
            <a:extLst>
              <a:ext uri="{FF2B5EF4-FFF2-40B4-BE49-F238E27FC236}">
                <a16:creationId xmlns:a16="http://schemas.microsoft.com/office/drawing/2014/main" id="{460FDC96-E701-4F15-9372-D611D7402A3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Bourse d’études ERASMUS+</a:t>
            </a:r>
            <a:endParaRPr lang="fr-FR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b="1" dirty="0"/>
              <a:t>Pays du Groupe 1 : </a:t>
            </a:r>
            <a:r>
              <a:rPr lang="fr-FR" sz="2000" dirty="0"/>
              <a:t>Danemark, Finlande, Irlande, Islande, Lichtenstein, Luxembourg, Norvège, Suède. </a:t>
            </a:r>
          </a:p>
          <a:p>
            <a:endParaRPr lang="fr-FR" sz="2000" dirty="0"/>
          </a:p>
          <a:p>
            <a:r>
              <a:rPr lang="fr-FR" sz="2000" b="1" dirty="0"/>
              <a:t>Pays du Groupe 2 : </a:t>
            </a:r>
            <a:r>
              <a:rPr lang="fr-FR" sz="2000" dirty="0"/>
              <a:t>Allemagne, Autriche, Belgique, Chypre, Espagne, Grèce, Italie, Malte, Pays-Bas, Portugal. </a:t>
            </a:r>
          </a:p>
          <a:p>
            <a:endParaRPr lang="fr-FR" sz="2000" dirty="0"/>
          </a:p>
          <a:p>
            <a:r>
              <a:rPr lang="fr-FR" sz="2000" b="1" dirty="0"/>
              <a:t>Pays du Groupe 3 : </a:t>
            </a:r>
            <a:r>
              <a:rPr lang="fr-FR" sz="2000" dirty="0"/>
              <a:t>Ancienne République Yougoslave de Macédoine, Bulgarie, Croatie, Estonie, Hongrie, Lettonie, Lituanie, Pologne, République Tchèque, Roumanie, Serbie, Slovaquie, Slovénie, Turquie. 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434DB00A-B050-4F5B-A7CA-FB26416A2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403814"/>
              </p:ext>
            </p:extLst>
          </p:nvPr>
        </p:nvGraphicFramePr>
        <p:xfrm>
          <a:off x="395536" y="3212976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3825004714"/>
                    </a:ext>
                  </a:extLst>
                </a:gridCol>
                <a:gridCol w="788640">
                  <a:extLst>
                    <a:ext uri="{9D8B030D-6E8A-4147-A177-3AD203B41FA5}">
                      <a16:colId xmlns:a16="http://schemas.microsoft.com/office/drawing/2014/main" val="383627377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0424833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24934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 semestre (S1 ou S2)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Deux semestres (S1&amp;S2)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59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mensualités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Pays de la zone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348€ 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1 218,00 €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2 436,00 €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2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Pays de la zone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292€ 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1 022,00 €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2 044,00 €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83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Pays de la zone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225€ 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787,50 €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1 575,00 €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8497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8B7F5-A933-49F6-B20F-F5CCD26A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4722F9D-A7E1-467D-BFF2-342EA2ED1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1-PRÉSENTATION DES BOURSES </a:t>
            </a:r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C1A4ADA7-50D3-41E6-B3A0-42954561A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12" y="1439397"/>
            <a:ext cx="6844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Bourse d’études ERASMUS+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5BADC-470C-434F-AA41-3CDD94AA2128}"/>
              </a:ext>
            </a:extLst>
          </p:cNvPr>
          <p:cNvSpPr/>
          <p:nvPr/>
        </p:nvSpPr>
        <p:spPr>
          <a:xfrm>
            <a:off x="4427984" y="2755809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fr-FR" b="1" dirty="0">
                <a:solidFill>
                  <a:srgbClr val="444444"/>
                </a:solidFill>
                <a:latin typeface="Century Gothic" pitchFamily="34" charset="0"/>
              </a:rPr>
              <a:t>MONTANTS 2023-2024</a:t>
            </a:r>
          </a:p>
        </p:txBody>
      </p:sp>
    </p:spTree>
    <p:extLst>
      <p:ext uri="{BB962C8B-B14F-4D97-AF65-F5344CB8AC3E}">
        <p14:creationId xmlns:p14="http://schemas.microsoft.com/office/powerpoint/2010/main" val="3103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319412" y="1439396"/>
            <a:ext cx="8352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Bourse d’études ERASMUS+</a:t>
            </a:r>
          </a:p>
          <a:p>
            <a:pPr marL="457200" indent="-457200" eaLnBrk="1" hangingPunct="1">
              <a:buAutoNum type="arabicPeriod"/>
            </a:pPr>
            <a:endParaRPr lang="fr-FR" sz="1200" b="1" dirty="0">
              <a:solidFill>
                <a:srgbClr val="444444"/>
              </a:solidFill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671695"/>
            <a:ext cx="821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1-PRÉSENTATION DES BOURSES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786" y="221072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Tx/>
              <a:buChar char="-"/>
            </a:pPr>
            <a:endParaRPr lang="fr-FR" sz="1600" b="1" dirty="0">
              <a:solidFill>
                <a:srgbClr val="444444"/>
              </a:solidFill>
              <a:latin typeface="Century Gothic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444444"/>
                </a:solidFill>
                <a:latin typeface="Century Gothic" pitchFamily="34" charset="0"/>
              </a:rPr>
              <a:t>VERSEMENTS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51" y="20422"/>
            <a:ext cx="2116065" cy="70395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11992" y="2928499"/>
            <a:ext cx="7915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Bourse</a:t>
            </a:r>
            <a:r>
              <a:rPr lang="fr-FR" b="1" dirty="0">
                <a:latin typeface="Century Gothic" panose="020B0502020202020204" pitchFamily="34" charset="0"/>
              </a:rPr>
              <a:t> forfaitaire </a:t>
            </a:r>
            <a:r>
              <a:rPr lang="fr-FR" dirty="0">
                <a:latin typeface="Century Gothic" panose="020B0502020202020204" pitchFamily="34" charset="0"/>
              </a:rPr>
              <a:t>payée en deux fois (75%+25%).</a:t>
            </a: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992" y="3478884"/>
            <a:ext cx="8320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+ suppléments de bourse possibles : </a:t>
            </a:r>
          </a:p>
          <a:p>
            <a:r>
              <a:rPr lang="fr-FR" dirty="0">
                <a:latin typeface="Century Gothic" panose="020B0502020202020204" pitchFamily="34" charset="0"/>
              </a:rPr>
              <a:t>	/pour l’</a:t>
            </a:r>
            <a:r>
              <a:rPr lang="fr-FR" b="1" dirty="0">
                <a:latin typeface="Century Gothic" panose="020B0502020202020204" pitchFamily="34" charset="0"/>
              </a:rPr>
              <a:t>inclusion</a:t>
            </a:r>
            <a:r>
              <a:rPr lang="fr-FR" dirty="0">
                <a:latin typeface="Century Gothic" panose="020B0502020202020204" pitchFamily="34" charset="0"/>
              </a:rPr>
              <a:t> des étudiants les moins favorisés (critères sociaux, géographiques),  en situation de handicap.</a:t>
            </a:r>
          </a:p>
          <a:p>
            <a:r>
              <a:rPr lang="fr-FR" dirty="0">
                <a:latin typeface="Century Gothic" panose="020B0502020202020204" pitchFamily="34" charset="0"/>
              </a:rPr>
              <a:t>	/en utilisant des modes de </a:t>
            </a:r>
            <a:r>
              <a:rPr lang="fr-FR" b="1" dirty="0">
                <a:latin typeface="Century Gothic" panose="020B0502020202020204" pitchFamily="34" charset="0"/>
              </a:rPr>
              <a:t>transports éco-responsables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+ spécificités étudiants en </a:t>
            </a:r>
            <a:r>
              <a:rPr lang="fr-FR" b="1" dirty="0">
                <a:latin typeface="Century Gothic" panose="020B0502020202020204" pitchFamily="34" charset="0"/>
              </a:rPr>
              <a:t>doctorat</a:t>
            </a:r>
          </a:p>
        </p:txBody>
      </p:sp>
    </p:spTree>
    <p:extLst>
      <p:ext uri="{BB962C8B-B14F-4D97-AF65-F5344CB8AC3E}">
        <p14:creationId xmlns:p14="http://schemas.microsoft.com/office/powerpoint/2010/main" val="19564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421770" y="1219758"/>
            <a:ext cx="8280920" cy="266226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2. La Bourse d’études de la Région (BRMIE)</a:t>
            </a:r>
          </a:p>
          <a:p>
            <a:pPr eaLnBrk="1" hangingPunct="1"/>
            <a:endParaRPr lang="fr-FR" sz="1100" b="1" dirty="0">
              <a:solidFill>
                <a:srgbClr val="444444"/>
              </a:solidFill>
              <a:latin typeface="Century Gothic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444444"/>
                </a:solidFill>
                <a:latin typeface="Century Gothic" pitchFamily="34" charset="0"/>
              </a:rPr>
              <a:t>CRITÈRES D’ÉGIBILITÉ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entury Gothic" panose="020B0502020202020204" pitchFamily="34" charset="0"/>
              </a:rPr>
              <a:t>Ne pas partir dans son pays d’origine (étudiant non français).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Partir en mobilité au minimum 2 mois dans un Diplôme National ou dans le DUETI.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entury Gothic" panose="020B0502020202020204" pitchFamily="34" charset="0"/>
              </a:rPr>
              <a:t>48 semaines maximum de mobilité financées dans le parcours d’un étudiant, tous cycles confondus, études et stages confondus</a:t>
            </a:r>
            <a:r>
              <a:rPr lang="fr-FR" dirty="0">
                <a:solidFill>
                  <a:schemeClr val="accent3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latin typeface="Century Gothic" panose="020B0502020202020204" pitchFamily="34" charset="0"/>
              </a:rPr>
              <a:t>Étudier dans un </a:t>
            </a:r>
            <a:r>
              <a:rPr lang="fr-FR" u="sng" dirty="0">
                <a:latin typeface="Century Gothic" panose="020B0502020202020204" pitchFamily="34" charset="0"/>
              </a:rPr>
              <a:t>pays hors zone Erasmus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65037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PRÉSENTATION DES BOURSES </a:t>
            </a:r>
          </a:p>
        </p:txBody>
      </p:sp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451148" y="3821040"/>
            <a:ext cx="82809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charset="2"/>
              <a:buChar char="Ø"/>
            </a:pPr>
            <a:r>
              <a:rPr lang="fr-FR" sz="2000" b="1" dirty="0">
                <a:solidFill>
                  <a:srgbClr val="444444"/>
                </a:solidFill>
                <a:latin typeface="Century Gothic" pitchFamily="34" charset="0"/>
              </a:rPr>
              <a:t>MONTANTS 2023-2024</a:t>
            </a:r>
          </a:p>
          <a:p>
            <a:r>
              <a:rPr lang="fr-FR" b="1" dirty="0">
                <a:latin typeface="Century Gothic" panose="020B0502020202020204" pitchFamily="34" charset="0"/>
              </a:rPr>
              <a:t>2185 € </a:t>
            </a:r>
            <a:r>
              <a:rPr lang="fr-FR" dirty="0">
                <a:latin typeface="Century Gothic" panose="020B0502020202020204" pitchFamily="34" charset="0"/>
              </a:rPr>
              <a:t>pour une année (23 semaines financées)</a:t>
            </a:r>
          </a:p>
          <a:p>
            <a:r>
              <a:rPr lang="fr-FR" b="1" dirty="0">
                <a:latin typeface="Century Gothic" panose="020B0502020202020204" pitchFamily="34" charset="0"/>
              </a:rPr>
              <a:t>1330€ </a:t>
            </a:r>
            <a:r>
              <a:rPr lang="fr-FR" dirty="0">
                <a:latin typeface="Century Gothic" panose="020B0502020202020204" pitchFamily="34" charset="0"/>
              </a:rPr>
              <a:t>pour un semestre (14 semaines financées)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770" y="4701185"/>
            <a:ext cx="8300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Bourse </a:t>
            </a:r>
            <a:r>
              <a:rPr lang="fr-FR" b="1" dirty="0">
                <a:latin typeface="Century Gothic" panose="020B0502020202020204" pitchFamily="34" charset="0"/>
              </a:rPr>
              <a:t>forfaitaire</a:t>
            </a:r>
            <a:r>
              <a:rPr lang="fr-FR" dirty="0">
                <a:latin typeface="Century Gothic" pitchFamily="34" charset="0"/>
              </a:rPr>
              <a:t> payée en deux fois (75%+25%).</a:t>
            </a:r>
          </a:p>
          <a:p>
            <a:r>
              <a:rPr lang="fr-FR" dirty="0">
                <a:latin typeface="Century Gothic" pitchFamily="34" charset="0"/>
              </a:rPr>
              <a:t>+ </a:t>
            </a:r>
            <a:r>
              <a:rPr lang="fr-FR" b="1" dirty="0">
                <a:latin typeface="Century Gothic" pitchFamily="34" charset="0"/>
              </a:rPr>
              <a:t>entre 80 €* et 530 €* </a:t>
            </a:r>
            <a:r>
              <a:rPr lang="fr-FR" dirty="0">
                <a:latin typeface="Century Gothic" pitchFamily="34" charset="0"/>
              </a:rPr>
              <a:t>forfaitaires pour les boursiers sur critères sociaux, selon l’échelon</a:t>
            </a:r>
          </a:p>
          <a:p>
            <a:r>
              <a:rPr lang="fr-FR" dirty="0">
                <a:latin typeface="Century Gothic" pitchFamily="34" charset="0"/>
              </a:rPr>
              <a:t>+ </a:t>
            </a:r>
            <a:r>
              <a:rPr lang="fr-FR" b="1" dirty="0">
                <a:latin typeface="Century Gothic" pitchFamily="34" charset="0"/>
              </a:rPr>
              <a:t>530 €* </a:t>
            </a:r>
            <a:r>
              <a:rPr lang="fr-FR" dirty="0">
                <a:latin typeface="Century Gothic" pitchFamily="34" charset="0"/>
              </a:rPr>
              <a:t>forfaitaires pour les étudiants en situation de handicap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49" y="-4215"/>
            <a:ext cx="1885529" cy="105695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8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431540" y="1556792"/>
            <a:ext cx="8280920" cy="19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3. Aide à la Mobilité Internationale (AMI)</a:t>
            </a:r>
          </a:p>
          <a:p>
            <a:pPr eaLnBrk="1" hangingPunct="1"/>
            <a:r>
              <a:rPr lang="fr-FR" sz="1100" b="1" dirty="0">
                <a:solidFill>
                  <a:srgbClr val="444444"/>
                </a:solidFill>
                <a:latin typeface="Century Gothic" pitchFamily="34" charset="0"/>
              </a:rPr>
              <a:t> </a:t>
            </a:r>
            <a:endParaRPr lang="fr-FR" sz="2800" b="1" dirty="0">
              <a:solidFill>
                <a:srgbClr val="444444"/>
              </a:solidFill>
              <a:latin typeface="Century Gothic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444444"/>
                </a:solidFill>
                <a:latin typeface="Century Gothic" pitchFamily="34" charset="0"/>
              </a:rPr>
              <a:t>CRITÈRES D’ÉGIBILITÉ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fr-FR" dirty="0">
                <a:solidFill>
                  <a:srgbClr val="444444"/>
                </a:solidFill>
                <a:latin typeface="Century Gothic" pitchFamily="34" charset="0"/>
              </a:rPr>
              <a:t>Être boursier sur critères sociaux du CROUS ou bénéficiaire de l’allocation annuelle sur l’année de la mobilité 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fr-FR" dirty="0">
                <a:solidFill>
                  <a:srgbClr val="444444"/>
                </a:solidFill>
                <a:latin typeface="Century Gothic" pitchFamily="34" charset="0"/>
              </a:rPr>
              <a:t>Maximum 9 mensualités sur toute la durée des études</a:t>
            </a:r>
          </a:p>
          <a:p>
            <a:pPr eaLnBrk="1" hangingPunct="1"/>
            <a:endParaRPr lang="fr-FR" sz="1050" b="1" dirty="0">
              <a:solidFill>
                <a:srgbClr val="444444"/>
              </a:solidFill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70553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PRÉSENTATION DES BOURSES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781" y="3464158"/>
            <a:ext cx="83889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444444"/>
                </a:solidFill>
                <a:latin typeface="Century Gothic" pitchFamily="34" charset="0"/>
              </a:rPr>
              <a:t>MONTANTS 2023-2024</a:t>
            </a:r>
          </a:p>
          <a:p>
            <a:pPr>
              <a:spcBef>
                <a:spcPts val="0"/>
              </a:spcBef>
            </a:pPr>
            <a:r>
              <a:rPr lang="fr-FR" dirty="0">
                <a:solidFill>
                  <a:srgbClr val="444444"/>
                </a:solidFill>
                <a:latin typeface="Century Gothic" pitchFamily="34" charset="0"/>
              </a:rPr>
              <a:t>Bourse de </a:t>
            </a:r>
            <a:r>
              <a:rPr lang="fr-FR" b="1" dirty="0">
                <a:solidFill>
                  <a:srgbClr val="444444"/>
                </a:solidFill>
                <a:latin typeface="Century Gothic" pitchFamily="34" charset="0"/>
              </a:rPr>
              <a:t>800 €</a:t>
            </a:r>
            <a:r>
              <a:rPr lang="fr-FR" dirty="0">
                <a:solidFill>
                  <a:srgbClr val="444444"/>
                </a:solidFill>
                <a:latin typeface="Century Gothic" pitchFamily="34" charset="0"/>
              </a:rPr>
              <a:t>, quels que soient l’échelon et la durée de la mobilité.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781" y="4269724"/>
            <a:ext cx="8388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dirty="0">
                <a:solidFill>
                  <a:srgbClr val="444444"/>
                </a:solidFill>
                <a:latin typeface="Century Gothic" pitchFamily="34" charset="0"/>
              </a:rPr>
              <a:t>Payée selon un calendrier différencié :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fr-FR" dirty="0">
                <a:solidFill>
                  <a:srgbClr val="444444"/>
                </a:solidFill>
                <a:latin typeface="Century Gothic" pitchFamily="34" charset="0"/>
              </a:rPr>
              <a:t>Départ au semestre d’automne :  800 € en janvier.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fr-FR" dirty="0">
                <a:solidFill>
                  <a:srgbClr val="444444"/>
                </a:solidFill>
                <a:latin typeface="Century Gothic" pitchFamily="34" charset="0"/>
              </a:rPr>
              <a:t>Départ à l’année : 800 € en un ou deux versements en janv. et/ou avril.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fr-FR" dirty="0">
                <a:solidFill>
                  <a:srgbClr val="444444"/>
                </a:solidFill>
                <a:latin typeface="Century Gothic" pitchFamily="34" charset="0"/>
              </a:rPr>
              <a:t>Départ au semestre de printemps :  800 € en avril.</a:t>
            </a:r>
          </a:p>
          <a:p>
            <a:pPr indent="-285750">
              <a:spcBef>
                <a:spcPts val="0"/>
              </a:spcBef>
              <a:buFontTx/>
              <a:buChar char="-"/>
            </a:pPr>
            <a:endParaRPr lang="fr-FR" dirty="0">
              <a:solidFill>
                <a:srgbClr val="444444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fr-FR" b="1" dirty="0">
                <a:solidFill>
                  <a:srgbClr val="444444"/>
                </a:solidFill>
                <a:latin typeface="Century Gothic" pitchFamily="34" charset="0"/>
              </a:rPr>
              <a:t>+ Maintien de la bourse mensuelle sur critères sociaux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90" y="18189"/>
            <a:ext cx="3117509" cy="81852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2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323528" y="1481044"/>
            <a:ext cx="8820472" cy="400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400" dirty="0">
                <a:solidFill>
                  <a:srgbClr val="444444"/>
                </a:solidFill>
                <a:latin typeface="Century Gothic" pitchFamily="34" charset="0"/>
              </a:rPr>
              <a:t>3 questions pour trouver le montant de votre bourse : </a:t>
            </a:r>
          </a:p>
          <a:p>
            <a:pPr eaLnBrk="1" hangingPunct="1"/>
            <a:endParaRPr lang="fr-FR" sz="2800" b="1" dirty="0">
              <a:solidFill>
                <a:srgbClr val="444444"/>
              </a:solidFill>
              <a:latin typeface="Century Gothic" pitchFamily="34" charset="0"/>
            </a:endParaRPr>
          </a:p>
          <a:p>
            <a:pPr eaLnBrk="1" hangingPunct="1"/>
            <a:r>
              <a:rPr lang="fr-FR" sz="2800" b="1" dirty="0">
                <a:solidFill>
                  <a:srgbClr val="444444"/>
                </a:solidFill>
                <a:latin typeface="Century Gothic" pitchFamily="34" charset="0"/>
              </a:rPr>
              <a:t>-   Dans quel pays vais-je faire ma mobilité ?</a:t>
            </a:r>
          </a:p>
          <a:p>
            <a:pPr eaLnBrk="1" hangingPunct="1"/>
            <a:r>
              <a:rPr lang="fr-FR" sz="2800" b="1" dirty="0">
                <a:solidFill>
                  <a:srgbClr val="444444"/>
                </a:solidFill>
                <a:latin typeface="Century Gothic" pitchFamily="34" charset="0"/>
              </a:rPr>
              <a:t>	</a:t>
            </a:r>
            <a:r>
              <a:rPr lang="fr-FR" sz="2400" dirty="0">
                <a:solidFill>
                  <a:srgbClr val="444444"/>
                </a:solidFill>
                <a:latin typeface="Century Gothic" pitchFamily="34" charset="0"/>
              </a:rPr>
              <a:t>Pays</a:t>
            </a:r>
            <a:r>
              <a:rPr lang="fr-FR" sz="2800" b="1" dirty="0">
                <a:solidFill>
                  <a:srgbClr val="444444"/>
                </a:solidFill>
                <a:latin typeface="Century Gothic" pitchFamily="34" charset="0"/>
              </a:rPr>
              <a:t> </a:t>
            </a:r>
            <a:r>
              <a:rPr lang="fr-FR" sz="2400" dirty="0">
                <a:solidFill>
                  <a:srgbClr val="444444"/>
                </a:solidFill>
                <a:latin typeface="Century Gothic" pitchFamily="34" charset="0"/>
              </a:rPr>
              <a:t>Erasmus (Groupes 1, 2 ou 3)</a:t>
            </a:r>
          </a:p>
          <a:p>
            <a:pPr eaLnBrk="1" hangingPunct="1"/>
            <a:r>
              <a:rPr lang="fr-FR" sz="2400" dirty="0">
                <a:solidFill>
                  <a:srgbClr val="444444"/>
                </a:solidFill>
                <a:latin typeface="Century Gothic" pitchFamily="34" charset="0"/>
              </a:rPr>
              <a:t>	Pays hors</a:t>
            </a:r>
            <a:r>
              <a:rPr lang="fr-FR" sz="2800" b="1" dirty="0">
                <a:solidFill>
                  <a:srgbClr val="444444"/>
                </a:solidFill>
                <a:latin typeface="Century Gothic" pitchFamily="34" charset="0"/>
              </a:rPr>
              <a:t> </a:t>
            </a:r>
            <a:r>
              <a:rPr lang="fr-FR" sz="2400" dirty="0">
                <a:solidFill>
                  <a:srgbClr val="444444"/>
                </a:solidFill>
                <a:latin typeface="Century Gothic" pitchFamily="34" charset="0"/>
              </a:rPr>
              <a:t>Erasmus </a:t>
            </a:r>
          </a:p>
          <a:p>
            <a:pPr eaLnBrk="1" hangingPunct="1"/>
            <a:endParaRPr lang="fr-FR" sz="2400" dirty="0">
              <a:solidFill>
                <a:srgbClr val="444444"/>
              </a:solidFill>
              <a:latin typeface="Century Gothic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fr-FR" sz="2800" b="1" dirty="0">
                <a:solidFill>
                  <a:srgbClr val="444444"/>
                </a:solidFill>
                <a:latin typeface="Century Gothic" pitchFamily="34" charset="0"/>
              </a:rPr>
              <a:t>Suis-je boursier sur critères sociaux ? </a:t>
            </a:r>
          </a:p>
          <a:p>
            <a:pPr marL="457200" indent="-457200" eaLnBrk="1" hangingPunct="1">
              <a:buFontTx/>
              <a:buChar char="-"/>
            </a:pPr>
            <a:endParaRPr lang="fr-FR" sz="2800" b="1" dirty="0">
              <a:solidFill>
                <a:srgbClr val="444444"/>
              </a:solidFill>
              <a:latin typeface="Century Gothic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fr-FR" sz="2800" b="1" dirty="0">
                <a:solidFill>
                  <a:srgbClr val="444444"/>
                </a:solidFill>
                <a:latin typeface="Century Gothic" pitchFamily="34" charset="0"/>
              </a:rPr>
              <a:t>Ma mobilité est-elle à l’année ou au semestre ?</a:t>
            </a:r>
            <a:endParaRPr lang="fr-FR" dirty="0">
              <a:solidFill>
                <a:srgbClr val="444444"/>
              </a:solidFill>
              <a:latin typeface="Century Gothic" pitchFamily="34" charset="0"/>
            </a:endParaRPr>
          </a:p>
          <a:p>
            <a:pPr eaLnBrk="1" hangingPunct="1"/>
            <a:endParaRPr lang="fr-FR" sz="1050" b="1" dirty="0">
              <a:solidFill>
                <a:srgbClr val="444444"/>
              </a:solidFill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73436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RECAPITULATIFS Montants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74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519930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EE7021"/>
                </a:solidFill>
                <a:latin typeface="Century Gothic" pitchFamily="34" charset="0"/>
              </a:rPr>
              <a:t>RECAPITULATIFS  Montants 2023-2024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41EA22-8E18-4134-90E1-76B76FE78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25" y="980807"/>
            <a:ext cx="6704607" cy="51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11560" y="63400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MARCHE À SUIVRE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431540" y="1573628"/>
            <a:ext cx="853294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1. Consultez sur </a:t>
            </a:r>
            <a:r>
              <a:rPr lang="fr-FR" sz="2000" dirty="0">
                <a:solidFill>
                  <a:srgbClr val="444444"/>
                </a:solidFill>
                <a:latin typeface="Century Gothic" pitchFamily="34" charset="0"/>
                <a:hlinkClick r:id="rId3"/>
              </a:rPr>
              <a:t>www.univ-lyon3.fr</a:t>
            </a:r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 </a:t>
            </a:r>
          </a:p>
          <a:p>
            <a:pPr lvl="0"/>
            <a:r>
              <a:rPr lang="fr-FR" dirty="0">
                <a:solidFill>
                  <a:srgbClr val="444444"/>
                </a:solidFill>
                <a:latin typeface="Century Gothic" pitchFamily="34" charset="0"/>
              </a:rPr>
              <a:t>Rubrique International&gt;Partir à l’étranger&gt;Etudiant&gt;Financer votre départ</a:t>
            </a:r>
          </a:p>
          <a:p>
            <a:pPr marL="457200" lvl="0" indent="-457200">
              <a:buFont typeface="+mj-lt"/>
              <a:buAutoNum type="arabicPeriod"/>
            </a:pPr>
            <a:endParaRPr lang="fr-FR" sz="1400" dirty="0">
              <a:solidFill>
                <a:srgbClr val="444444"/>
              </a:solidFill>
              <a:latin typeface="Century Gothic" pitchFamily="34" charset="0"/>
            </a:endParaRPr>
          </a:p>
          <a:p>
            <a:pPr lvl="0"/>
            <a:r>
              <a:rPr lang="fr-FR" sz="2000" b="1" dirty="0">
                <a:solidFill>
                  <a:srgbClr val="444444"/>
                </a:solidFill>
                <a:latin typeface="Century Gothic" pitchFamily="34" charset="0"/>
              </a:rPr>
              <a:t>2. Consultez régulièrement votre adresse mail étudiante </a:t>
            </a:r>
          </a:p>
          <a:p>
            <a:pPr lvl="0"/>
            <a:r>
              <a:rPr lang="fr-FR" sz="2000" b="1" dirty="0">
                <a:solidFill>
                  <a:srgbClr val="444444"/>
                </a:solidFill>
                <a:latin typeface="Century Gothic" pitchFamily="34" charset="0"/>
              </a:rPr>
              <a:t>				</a:t>
            </a:r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(prénom.nom@univ-lyon3.fr) </a:t>
            </a:r>
          </a:p>
          <a:p>
            <a:pPr lvl="0"/>
            <a:endParaRPr lang="fr-FR" b="1" dirty="0">
              <a:solidFill>
                <a:srgbClr val="444444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1486BFB-2BD1-4AA4-A50C-2139AC67A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88599"/>
              </p:ext>
            </p:extLst>
          </p:nvPr>
        </p:nvGraphicFramePr>
        <p:xfrm>
          <a:off x="971601" y="3140968"/>
          <a:ext cx="7200798" cy="2685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266">
                  <a:extLst>
                    <a:ext uri="{9D8B030D-6E8A-4147-A177-3AD203B41FA5}">
                      <a16:colId xmlns:a16="http://schemas.microsoft.com/office/drawing/2014/main" val="4080170667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224731397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1807404525"/>
                    </a:ext>
                  </a:extLst>
                </a:gridCol>
              </a:tblGrid>
              <a:tr h="379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Nom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Bénéficiaires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Début de campagne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extLst>
                  <a:ext uri="{0D108BD9-81ED-4DB2-BD59-A6C34878D82A}">
                    <a16:rowId xmlns:a16="http://schemas.microsoft.com/office/drawing/2014/main" val="477634947"/>
                  </a:ext>
                </a:extLst>
              </a:tr>
              <a:tr h="751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BRMIE (Bourse Régionale Mobilité Internationale Etudiant)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Etudiants en mobilité pour des départs hors Europe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sym typeface="Wingdings" panose="05000000000000000000" pitchFamily="2" charset="2"/>
                        </a:rPr>
                        <a:t> Début de campagne : </a:t>
                      </a:r>
                      <a:r>
                        <a:rPr lang="fr-FR" sz="1050" dirty="0">
                          <a:effectLst/>
                        </a:rPr>
                        <a:t>fin mai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Démarches à faire sur le portail des aides de la région AVANT le début de la mobilité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extLst>
                  <a:ext uri="{0D108BD9-81ED-4DB2-BD59-A6C34878D82A}">
                    <a16:rowId xmlns:a16="http://schemas.microsoft.com/office/drawing/2014/main" val="3222519453"/>
                  </a:ext>
                </a:extLst>
              </a:tr>
              <a:tr h="5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Erasmus +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Etudiants en mobilité en Europe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dirty="0">
                          <a:effectLst/>
                          <a:sym typeface="Wingdings" panose="05000000000000000000" pitchFamily="2" charset="2"/>
                        </a:rPr>
                        <a:t>Début de campagne : c</a:t>
                      </a:r>
                      <a:r>
                        <a:rPr lang="fr-FR" sz="1050" dirty="0">
                          <a:effectLst/>
                        </a:rPr>
                        <a:t>ourant juillet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Démarches à finaliser sur </a:t>
                      </a:r>
                      <a:r>
                        <a:rPr lang="fr-FR" sz="10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moodle</a:t>
                      </a: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après le début de la mobilité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extLst>
                  <a:ext uri="{0D108BD9-81ED-4DB2-BD59-A6C34878D82A}">
                    <a16:rowId xmlns:a16="http://schemas.microsoft.com/office/drawing/2014/main" val="3663751646"/>
                  </a:ext>
                </a:extLst>
              </a:tr>
              <a:tr h="751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AMI (Aide à la Mobilité Internationale)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Etudiant boursier du Crous (échelon 0 à 7), l'année de la mobilité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dirty="0">
                          <a:effectLst/>
                          <a:sym typeface="Wingdings" panose="05000000000000000000" pitchFamily="2" charset="2"/>
                        </a:rPr>
                        <a:t>Début de campagne : c</a:t>
                      </a:r>
                      <a:r>
                        <a:rPr lang="fr-FR" sz="1050" dirty="0">
                          <a:effectLst/>
                        </a:rPr>
                        <a:t>ourant juillet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Démarche à faire sur Net3 avant le 31 octobre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extLst>
                  <a:ext uri="{0D108BD9-81ED-4DB2-BD59-A6C34878D82A}">
                    <a16:rowId xmlns:a16="http://schemas.microsoft.com/office/drawing/2014/main" val="55055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48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11560" y="63400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MARCHE À SUIVRE - BRMIE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F34966C-1CED-4033-8CAF-483681FA4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94894"/>
              </p:ext>
            </p:extLst>
          </p:nvPr>
        </p:nvGraphicFramePr>
        <p:xfrm>
          <a:off x="617053" y="1332350"/>
          <a:ext cx="7200798" cy="862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266">
                  <a:extLst>
                    <a:ext uri="{9D8B030D-6E8A-4147-A177-3AD203B41FA5}">
                      <a16:colId xmlns:a16="http://schemas.microsoft.com/office/drawing/2014/main" val="1075012344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195641018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25080611"/>
                    </a:ext>
                  </a:extLst>
                </a:gridCol>
              </a:tblGrid>
              <a:tr h="751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BRMIE (Bourse Régionale Mobilité Internationale Etudiant)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Etudiants en mobilité pour des départs hors Europe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sym typeface="Wingdings" panose="05000000000000000000" pitchFamily="2" charset="2"/>
                        </a:rPr>
                        <a:t> Début de campagne : </a:t>
                      </a:r>
                      <a:r>
                        <a:rPr lang="fr-FR" sz="1050" dirty="0">
                          <a:effectLst/>
                        </a:rPr>
                        <a:t>fin mai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Démarches à faire sur le portail des aides de la région AVANT le début de la mobilité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extLst>
                  <a:ext uri="{0D108BD9-81ED-4DB2-BD59-A6C34878D82A}">
                    <a16:rowId xmlns:a16="http://schemas.microsoft.com/office/drawing/2014/main" val="393363318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AB434C76-4F27-4243-BC18-F82B2A11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94934"/>
            <a:ext cx="5364088" cy="39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1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11560" y="63400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MARCHE À SUIVRE - BRMIE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EC32A3-7378-4B0A-914F-A7D28AD79ED9}"/>
              </a:ext>
            </a:extLst>
          </p:cNvPr>
          <p:cNvSpPr/>
          <p:nvPr/>
        </p:nvSpPr>
        <p:spPr>
          <a:xfrm>
            <a:off x="683568" y="1378783"/>
            <a:ext cx="80032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20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Les documents à fournir sur le portail des aides de la région AURA</a:t>
            </a:r>
          </a:p>
          <a:p>
            <a:pPr lvl="0">
              <a:spcAft>
                <a:spcPts val="0"/>
              </a:spcAft>
            </a:pPr>
            <a:endParaRPr lang="fr-FR" sz="1600" b="1" dirty="0">
              <a:solidFill>
                <a:srgbClr val="1E1213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pour le dossier de demande de bourse </a:t>
            </a:r>
            <a:r>
              <a:rPr lang="fr-FR" sz="1600" b="1" dirty="0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(Avant le début de la mobilité)</a:t>
            </a:r>
            <a:endParaRPr lang="fr-FR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600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Lettre de motivation (adressée à la Région AURA)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600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CV à jour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600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Pièce d’identité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600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RIB à votre nom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600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Notification de bourse du Crous (si vous êtes boursier d’état sur critères sociaux)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600" dirty="0">
                <a:solidFill>
                  <a:srgbClr val="1E1213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Justificatif de situation de handicap - MDPH (si vous êtes concerné)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spcAft>
                <a:spcPts val="0"/>
              </a:spcAft>
            </a:pPr>
            <a:r>
              <a:rPr lang="fr-FR" sz="16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pour la demande de versement de l’acompte (après le début de votre mobilité)</a:t>
            </a: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600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Le certificat de présence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fr-FR" sz="1600" dirty="0">
              <a:solidFill>
                <a:srgbClr val="1E1213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pour la demande de versement du solde </a:t>
            </a:r>
            <a:r>
              <a:rPr lang="fr-FR" sz="1600" b="1" dirty="0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(3 mois maximum après la fin de la mobilité)</a:t>
            </a:r>
            <a:endParaRPr lang="fr-FR" sz="1600" b="1" dirty="0">
              <a:solidFill>
                <a:srgbClr val="1E1213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Le certificat de présence final 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Le rapport de fin de séjour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79712" y="2032966"/>
            <a:ext cx="54726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EE7021"/>
                </a:solidFill>
                <a:latin typeface="Century Gothic" pitchFamily="34" charset="0"/>
              </a:rPr>
              <a:t>ÉTUDES À L’ÉTRANGER</a:t>
            </a:r>
          </a:p>
          <a:p>
            <a:r>
              <a:rPr lang="fr-FR" sz="4000" dirty="0">
                <a:solidFill>
                  <a:srgbClr val="807A77"/>
                </a:solidFill>
                <a:latin typeface="Century Gothic" pitchFamily="34" charset="0"/>
              </a:rPr>
              <a:t>BOURSES DE MOBILITÉ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987824" y="5373216"/>
            <a:ext cx="4248472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5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</a:t>
            </a:r>
          </a:p>
          <a:p>
            <a:r>
              <a:rPr lang="fr-FR" sz="1500" dirty="0">
                <a:solidFill>
                  <a:srgbClr val="EE7021"/>
                </a:solidFill>
                <a:latin typeface="Century Gothic" pitchFamily="34" charset="0"/>
              </a:rPr>
              <a:t>Octobre 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CC471-CD9D-41A7-9808-8253566333F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8"/>
    </mc:Choice>
    <mc:Fallback xmlns="">
      <p:transition spd="slow" advTm="4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11560" y="63400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MARCHE À SUIVRE – Erasmus+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F34966C-1CED-4033-8CAF-483681FA4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56289"/>
              </p:ext>
            </p:extLst>
          </p:nvPr>
        </p:nvGraphicFramePr>
        <p:xfrm>
          <a:off x="617053" y="1332350"/>
          <a:ext cx="7200798" cy="862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266">
                  <a:extLst>
                    <a:ext uri="{9D8B030D-6E8A-4147-A177-3AD203B41FA5}">
                      <a16:colId xmlns:a16="http://schemas.microsoft.com/office/drawing/2014/main" val="1075012344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195641018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25080611"/>
                    </a:ext>
                  </a:extLst>
                </a:gridCol>
              </a:tblGrid>
              <a:tr h="751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Erasmus +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Etudiants en mobilité en Europe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dirty="0">
                          <a:effectLst/>
                          <a:sym typeface="Wingdings" panose="05000000000000000000" pitchFamily="2" charset="2"/>
                        </a:rPr>
                        <a:t>Début de campagne : c</a:t>
                      </a:r>
                      <a:r>
                        <a:rPr lang="fr-FR" sz="1050" dirty="0">
                          <a:effectLst/>
                        </a:rPr>
                        <a:t>ourant juillet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Démarches à finaliser sur </a:t>
                      </a:r>
                      <a:r>
                        <a:rPr lang="fr-FR" sz="10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moodle</a:t>
                      </a: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après le début de la mobilité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extLst>
                  <a:ext uri="{0D108BD9-81ED-4DB2-BD59-A6C34878D82A}">
                    <a16:rowId xmlns:a16="http://schemas.microsoft.com/office/drawing/2014/main" val="393363318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B8A006-C11A-48A5-B546-04CEB1BD1708}"/>
              </a:ext>
            </a:extLst>
          </p:cNvPr>
          <p:cNvSpPr/>
          <p:nvPr/>
        </p:nvSpPr>
        <p:spPr>
          <a:xfrm>
            <a:off x="709302" y="2132856"/>
            <a:ext cx="80032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Les documents à fournir (sur Moodle pour 2023-2024)</a:t>
            </a:r>
          </a:p>
          <a:p>
            <a:pPr lvl="0">
              <a:spcAft>
                <a:spcPts val="0"/>
              </a:spcAft>
            </a:pPr>
            <a:endParaRPr lang="fr-FR" sz="800" b="1" dirty="0">
              <a:solidFill>
                <a:srgbClr val="1E1213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8180">
              <a:spcAft>
                <a:spcPts val="0"/>
              </a:spcAft>
            </a:pPr>
            <a:r>
              <a:rPr lang="fr-FR" sz="8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pour le versement de l’acompte 75% (avant et après le début de votre mobilité)</a:t>
            </a: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600" dirty="0">
              <a:solidFill>
                <a:srgbClr val="1E1213"/>
              </a:solidFill>
              <a:latin typeface="inherit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OBLIGATOIRES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→ RIB (en nom propre, délivré par votre banque)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→ fiche comptable 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→ copie de la Carte Européenne d'Assurance Maladie (CEAM) 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→ contrat de financement de mobilité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→ Learning Agreement en début de mobilité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→ Attestation de présence  </a:t>
            </a:r>
          </a:p>
          <a:p>
            <a:endParaRPr lang="fr-FR" sz="1600" dirty="0">
              <a:solidFill>
                <a:srgbClr val="1E1213"/>
              </a:solidFill>
              <a:latin typeface="inherit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FACULTATIF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→ justificatifs pour demande de supplément inclusion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 b="1" dirty="0"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4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11560" y="63400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MARCHE À SUIVRE – Erasmus+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F34966C-1CED-4033-8CAF-483681FA43E8}"/>
              </a:ext>
            </a:extLst>
          </p:cNvPr>
          <p:cNvGraphicFramePr>
            <a:graphicFrameLocks noGrp="1"/>
          </p:cNvGraphicFramePr>
          <p:nvPr/>
        </p:nvGraphicFramePr>
        <p:xfrm>
          <a:off x="617053" y="1332350"/>
          <a:ext cx="7200798" cy="862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266">
                  <a:extLst>
                    <a:ext uri="{9D8B030D-6E8A-4147-A177-3AD203B41FA5}">
                      <a16:colId xmlns:a16="http://schemas.microsoft.com/office/drawing/2014/main" val="1075012344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195641018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25080611"/>
                    </a:ext>
                  </a:extLst>
                </a:gridCol>
              </a:tblGrid>
              <a:tr h="751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Erasmus +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Etudiants en mobilité en Europe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dirty="0">
                          <a:effectLst/>
                          <a:sym typeface="Wingdings" panose="05000000000000000000" pitchFamily="2" charset="2"/>
                        </a:rPr>
                        <a:t>Début de campagne : c</a:t>
                      </a:r>
                      <a:r>
                        <a:rPr lang="fr-FR" sz="1050" dirty="0">
                          <a:effectLst/>
                        </a:rPr>
                        <a:t>ourant juillet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Démarches à finaliser sur </a:t>
                      </a:r>
                      <a:r>
                        <a:rPr lang="fr-FR" sz="10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moodle</a:t>
                      </a: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après le début de la mobilité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extLst>
                  <a:ext uri="{0D108BD9-81ED-4DB2-BD59-A6C34878D82A}">
                    <a16:rowId xmlns:a16="http://schemas.microsoft.com/office/drawing/2014/main" val="393363318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B8A006-C11A-48A5-B546-04CEB1BD1708}"/>
              </a:ext>
            </a:extLst>
          </p:cNvPr>
          <p:cNvSpPr/>
          <p:nvPr/>
        </p:nvSpPr>
        <p:spPr>
          <a:xfrm>
            <a:off x="709302" y="2132856"/>
            <a:ext cx="80032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20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Les documents à fournir (sur Moodle pour 2023-2024)</a:t>
            </a:r>
          </a:p>
          <a:p>
            <a:pPr marL="678180">
              <a:spcAft>
                <a:spcPts val="0"/>
              </a:spcAft>
            </a:pPr>
            <a:r>
              <a:rPr lang="fr-FR" sz="8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fr-FR" sz="800" dirty="0">
              <a:solidFill>
                <a:srgbClr val="1E1213"/>
              </a:solidFill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E1213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pour le versement du solde 25 % </a:t>
            </a:r>
            <a:r>
              <a:rPr lang="fr-FR" sz="1600" b="1" dirty="0"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(après la fin de la mobilité)</a:t>
            </a:r>
            <a:endParaRPr lang="fr-FR" sz="1600" dirty="0">
              <a:solidFill>
                <a:srgbClr val="1E1213"/>
              </a:solidFill>
              <a:latin typeface="inherit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OBLIGATOIRE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→ Attestation de présence finale 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FACULTATIF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→ justificatifs pour demande de supplément transport éco-responsable</a:t>
            </a:r>
          </a:p>
          <a:p>
            <a:endParaRPr lang="fr-FR" sz="1600" dirty="0">
              <a:solidFill>
                <a:srgbClr val="1E1213"/>
              </a:solidFill>
              <a:latin typeface="inherit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Démarche supplémentaire 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OBLIGATOIRE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Vous recevez un mail de la commission européenne vous invitant à répondre à un questionnaire en ligne (EU Survey), sur votre boîte mail étudiante.</a:t>
            </a:r>
          </a:p>
          <a:p>
            <a:r>
              <a:rPr lang="fr-FR" sz="1600" dirty="0">
                <a:solidFill>
                  <a:srgbClr val="FF0000"/>
                </a:solidFill>
                <a:latin typeface="inherit"/>
                <a:cs typeface="Times New Roman" panose="02020603050405020304" pitchFamily="18" charset="0"/>
              </a:rPr>
              <a:t>Attention, le message peut arriver dans votre courrier indésirable.</a:t>
            </a:r>
          </a:p>
          <a:p>
            <a:r>
              <a:rPr lang="fr-FR" sz="1600" dirty="0">
                <a:solidFill>
                  <a:srgbClr val="1E1213"/>
                </a:solidFill>
                <a:latin typeface="inherit"/>
                <a:cs typeface="Times New Roman" panose="02020603050405020304" pitchFamily="18" charset="0"/>
              </a:rPr>
              <a:t>Une fois l'email reçu, vous avez une semaine pour remplir et soumettre le questionnaire. </a:t>
            </a:r>
          </a:p>
          <a:p>
            <a:endParaRPr lang="fr-FR" sz="1600" dirty="0">
              <a:solidFill>
                <a:srgbClr val="1E1213"/>
              </a:solidFill>
              <a:latin typeface="inherit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 b="1" dirty="0"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08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11560" y="63400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MARCHE À SUIVRE - AMI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F34966C-1CED-4033-8CAF-483681FA4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6489"/>
              </p:ext>
            </p:extLst>
          </p:nvPr>
        </p:nvGraphicFramePr>
        <p:xfrm>
          <a:off x="617053" y="1332350"/>
          <a:ext cx="7200798" cy="862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266">
                  <a:extLst>
                    <a:ext uri="{9D8B030D-6E8A-4147-A177-3AD203B41FA5}">
                      <a16:colId xmlns:a16="http://schemas.microsoft.com/office/drawing/2014/main" val="1075012344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195641018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25080611"/>
                    </a:ext>
                  </a:extLst>
                </a:gridCol>
              </a:tblGrid>
              <a:tr h="751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AMI (Aide à la Mobilité Internationale)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Etudiant boursier du Crous (échelon 0 à 7), l'année de la mobilité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dirty="0">
                          <a:effectLst/>
                          <a:sym typeface="Wingdings" panose="05000000000000000000" pitchFamily="2" charset="2"/>
                        </a:rPr>
                        <a:t>Début de campagne : c</a:t>
                      </a:r>
                      <a:r>
                        <a:rPr lang="fr-FR" sz="1050" dirty="0">
                          <a:effectLst/>
                        </a:rPr>
                        <a:t>ourant juillet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Démarche à faire sur Net3 avant le 31 octobre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510" marR="143510" marT="92710" marB="92710"/>
                </a:tc>
                <a:extLst>
                  <a:ext uri="{0D108BD9-81ED-4DB2-BD59-A6C34878D82A}">
                    <a16:rowId xmlns:a16="http://schemas.microsoft.com/office/drawing/2014/main" val="393363318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E64BCB8-3B1F-48D7-8AA1-A52C20EB60B4}"/>
              </a:ext>
            </a:extLst>
          </p:cNvPr>
          <p:cNvSpPr txBox="1"/>
          <p:nvPr/>
        </p:nvSpPr>
        <p:spPr>
          <a:xfrm>
            <a:off x="561226" y="2253675"/>
            <a:ext cx="74671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Démarche en ligne sur Net3 :</a:t>
            </a:r>
            <a:endParaRPr lang="fr-FR" dirty="0"/>
          </a:p>
          <a:p>
            <a:br>
              <a:rPr lang="fr-FR" dirty="0"/>
            </a:br>
            <a:r>
              <a:rPr lang="fr-FR" dirty="0"/>
              <a:t>1 - </a:t>
            </a:r>
            <a:r>
              <a:rPr lang="fr-FR" b="1" u="sng" dirty="0"/>
              <a:t>Vous saisissez les informations liées à votre mobilité</a:t>
            </a:r>
            <a:endParaRPr lang="fr-FR" dirty="0"/>
          </a:p>
          <a:p>
            <a:r>
              <a:rPr lang="fr-FR" dirty="0"/>
              <a:t>→ La période de votre séjour </a:t>
            </a:r>
          </a:p>
          <a:p>
            <a:r>
              <a:rPr lang="fr-FR" dirty="0"/>
              <a:t>(premier semestre, deuxième semestre, année).</a:t>
            </a:r>
          </a:p>
          <a:p>
            <a:r>
              <a:rPr lang="fr-FR" dirty="0"/>
              <a:t>→ Les dates précises de votre mobilité prévues.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2 - </a:t>
            </a:r>
            <a:r>
              <a:rPr lang="fr-FR" b="1" u="sng" dirty="0"/>
              <a:t>Vous téléversez les pièces justificatives obligatoires</a:t>
            </a:r>
            <a:endParaRPr lang="fr-FR" dirty="0"/>
          </a:p>
          <a:p>
            <a:r>
              <a:rPr lang="fr-FR" dirty="0"/>
              <a:t>→  Un RIB (ou IBAN) à votre nom.</a:t>
            </a:r>
          </a:p>
          <a:p>
            <a:r>
              <a:rPr lang="fr-FR" dirty="0"/>
              <a:t>→  L'attestation de présence Erasmus+ ou de la Région (à téléverser dès le début de votre mobilité).</a:t>
            </a:r>
          </a:p>
          <a:p>
            <a:r>
              <a:rPr lang="fr-FR" dirty="0"/>
              <a:t>→  La notification de bourse du Crous  DEFINITIVE de l’année universitaire de la mobilité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27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83568" y="1270348"/>
            <a:ext cx="80032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9897"/>
                </a:solidFill>
                <a:latin typeface="Century Gothic" pitchFamily="34" charset="0"/>
              </a:rPr>
              <a:t>Bourses de mobilité (BRMIE, Erasmus+, AMI)</a:t>
            </a:r>
          </a:p>
          <a:p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Pauline DUTHEIL</a:t>
            </a:r>
          </a:p>
          <a:p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Service Général des Relations Internationales</a:t>
            </a:r>
          </a:p>
          <a:p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Manufacture des Tabacs</a:t>
            </a:r>
          </a:p>
          <a:p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04 78 78 75 30</a:t>
            </a:r>
          </a:p>
          <a:p>
            <a:r>
              <a:rPr lang="fr-FR" sz="2000" dirty="0">
                <a:solidFill>
                  <a:srgbClr val="444444"/>
                </a:solidFill>
                <a:latin typeface="Century Gothic" pitchFamily="34" charset="0"/>
                <a:hlinkClick r:id="rId3"/>
              </a:rPr>
              <a:t>bourses-internationales@univ-lyon3.fr</a:t>
            </a:r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  </a:t>
            </a:r>
          </a:p>
          <a:p>
            <a:endParaRPr lang="fr-FR" sz="800" b="1" dirty="0">
              <a:solidFill>
                <a:srgbClr val="009897"/>
              </a:solidFill>
              <a:latin typeface="Century Gothic" pitchFamily="34" charset="0"/>
            </a:endParaRPr>
          </a:p>
          <a:p>
            <a:r>
              <a:rPr lang="fr-FR" sz="2000" b="1" dirty="0">
                <a:solidFill>
                  <a:srgbClr val="009897"/>
                </a:solidFill>
                <a:latin typeface="Century Gothic" pitchFamily="34" charset="0"/>
              </a:rPr>
              <a:t>Bourse d’Etat sur critères sociaux</a:t>
            </a:r>
          </a:p>
          <a:p>
            <a:r>
              <a:rPr lang="fr-FR" sz="2000" dirty="0">
                <a:solidFill>
                  <a:srgbClr val="444444"/>
                </a:solidFill>
                <a:latin typeface="Century Gothic" pitchFamily="34" charset="0"/>
                <a:sym typeface="Wingdings" panose="05000000000000000000" pitchFamily="2" charset="2"/>
              </a:rPr>
              <a:t></a:t>
            </a:r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CROUS</a:t>
            </a:r>
          </a:p>
          <a:p>
            <a:endParaRPr lang="fr-FR" sz="800" dirty="0">
              <a:solidFill>
                <a:srgbClr val="444444"/>
              </a:solidFill>
              <a:latin typeface="Century Gothic" pitchFamily="34" charset="0"/>
            </a:endParaRPr>
          </a:p>
          <a:p>
            <a:r>
              <a:rPr lang="fr-FR" sz="2000" b="1" dirty="0">
                <a:solidFill>
                  <a:srgbClr val="009897"/>
                </a:solidFill>
                <a:latin typeface="Century Gothic" pitchFamily="34" charset="0"/>
              </a:rPr>
              <a:t>Question pédagogique (Learning Agreement, choix de cours, conversion des notes, etc.)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Votre contact au sein de votre Faculté/Institut</a:t>
            </a:r>
          </a:p>
          <a:p>
            <a:endParaRPr lang="fr-FR" sz="800" dirty="0"/>
          </a:p>
          <a:p>
            <a:r>
              <a:rPr lang="fr-FR" sz="2000" b="1" dirty="0">
                <a:solidFill>
                  <a:srgbClr val="009897"/>
                </a:solidFill>
                <a:latin typeface="Century Gothic" pitchFamily="34" charset="0"/>
              </a:rPr>
              <a:t>Pour toute autre question</a:t>
            </a:r>
            <a:r>
              <a:rPr lang="fr-FR" b="1" dirty="0"/>
              <a:t> 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Votre coordinateur/coordinatrice de zone</a:t>
            </a:r>
          </a:p>
          <a:p>
            <a:endParaRPr lang="fr-FR" sz="2000" dirty="0">
              <a:solidFill>
                <a:srgbClr val="444444"/>
              </a:solidFill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629012"/>
            <a:ext cx="3817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VOS CONTACTS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26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755576" y="1536174"/>
            <a:ext cx="705678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sz="2000" dirty="0">
              <a:solidFill>
                <a:srgbClr val="444444"/>
              </a:solidFill>
              <a:latin typeface="Century Gothic" pitchFamily="34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fr-FR" sz="2400" b="1" dirty="0">
                <a:solidFill>
                  <a:srgbClr val="444444"/>
                </a:solidFill>
                <a:latin typeface="Century Gothic" pitchFamily="34" charset="0"/>
              </a:rPr>
              <a:t>PRÉPARATION DE VOTRE MOBILITÉ</a:t>
            </a:r>
          </a:p>
          <a:p>
            <a:pPr marL="457200" indent="-457200" eaLnBrk="1" hangingPunct="1">
              <a:buFontTx/>
              <a:buAutoNum type="arabicPeriod"/>
            </a:pPr>
            <a:endParaRPr lang="fr-FR" sz="1200" b="1" dirty="0">
              <a:solidFill>
                <a:srgbClr val="444444"/>
              </a:solidFill>
              <a:latin typeface="Century Gothic" pitchFamily="34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fr-FR" sz="2400" b="1" dirty="0">
                <a:solidFill>
                  <a:srgbClr val="444444"/>
                </a:solidFill>
                <a:latin typeface="Century Gothic" pitchFamily="34" charset="0"/>
              </a:rPr>
              <a:t>PRÉSENTATION DES BOURSES</a:t>
            </a:r>
          </a:p>
          <a:p>
            <a:pPr marL="1200150" lvl="1" indent="-457200" eaLnBrk="1" hangingPunct="1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444444"/>
                </a:solidFill>
                <a:latin typeface="Century Gothic" pitchFamily="34" charset="0"/>
              </a:rPr>
              <a:t>BRMIE (Région AURA)</a:t>
            </a:r>
          </a:p>
          <a:p>
            <a:pPr marL="1257300" lvl="1" indent="-514350" eaLnBrk="1" hangingPunct="1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444444"/>
                </a:solidFill>
                <a:latin typeface="Century Gothic" pitchFamily="34" charset="0"/>
              </a:rPr>
              <a:t>ERASMUS+ (commission européenne)</a:t>
            </a:r>
          </a:p>
          <a:p>
            <a:pPr marL="1257300" lvl="1" indent="-514350" eaLnBrk="1" hangingPunct="1">
              <a:buFont typeface="Wingdings" panose="05000000000000000000" pitchFamily="2" charset="2"/>
              <a:buChar char="Ø"/>
            </a:pPr>
            <a:r>
              <a:rPr lang="fr-FR" sz="2400" cap="all" dirty="0">
                <a:solidFill>
                  <a:srgbClr val="444444"/>
                </a:solidFill>
                <a:latin typeface="Century Gothic" pitchFamily="34" charset="0"/>
              </a:rPr>
              <a:t>AMI (</a:t>
            </a:r>
            <a:r>
              <a:rPr lang="fr-FR" sz="2400" dirty="0">
                <a:solidFill>
                  <a:srgbClr val="444444"/>
                </a:solidFill>
                <a:latin typeface="Century Gothic" pitchFamily="34" charset="0"/>
              </a:rPr>
              <a:t>Ministère de l’enseignement supérieur, de la recherche et de l’innovation)</a:t>
            </a:r>
          </a:p>
          <a:p>
            <a:pPr marL="1257300" lvl="1" indent="-514350" eaLnBrk="1" hangingPunct="1">
              <a:buAutoNum type="arabicPeriod"/>
            </a:pPr>
            <a:endParaRPr lang="fr-FR" sz="1200" dirty="0">
              <a:solidFill>
                <a:srgbClr val="444444"/>
              </a:solidFill>
              <a:latin typeface="Century Gothic" pitchFamily="34" charset="0"/>
            </a:endParaRPr>
          </a:p>
          <a:p>
            <a:pPr marL="457200" indent="-457200" eaLnBrk="1" hangingPunct="1">
              <a:buAutoNum type="arabicPeriod"/>
            </a:pPr>
            <a:r>
              <a:rPr lang="fr-FR" sz="2400" b="1" dirty="0">
                <a:solidFill>
                  <a:srgbClr val="444444"/>
                </a:solidFill>
                <a:latin typeface="Century Gothic" pitchFamily="34" charset="0"/>
              </a:rPr>
              <a:t>MARCHE A SUIVRE</a:t>
            </a:r>
          </a:p>
          <a:p>
            <a:pPr marL="457200" indent="-457200" eaLnBrk="1" hangingPunct="1">
              <a:buAutoNum type="arabicPeriod"/>
            </a:pPr>
            <a:endParaRPr lang="fr-FR" sz="1200" b="1" dirty="0">
              <a:solidFill>
                <a:srgbClr val="444444"/>
              </a:solidFill>
              <a:latin typeface="Century Gothic" pitchFamily="34" charset="0"/>
            </a:endParaRPr>
          </a:p>
          <a:p>
            <a:pPr marL="457200" indent="-457200" eaLnBrk="1" hangingPunct="1">
              <a:buAutoNum type="arabicPeriod"/>
            </a:pPr>
            <a:r>
              <a:rPr lang="fr-FR" sz="2400" b="1" dirty="0">
                <a:solidFill>
                  <a:srgbClr val="444444"/>
                </a:solidFill>
                <a:latin typeface="Century Gothic" pitchFamily="34" charset="0"/>
              </a:rPr>
              <a:t>CONTACTS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560" y="83671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BOURSES D’ÉTUDES 2023-2024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20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323528" y="2030466"/>
            <a:ext cx="316835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sz="2000" dirty="0">
              <a:solidFill>
                <a:srgbClr val="444444"/>
              </a:solidFill>
              <a:latin typeface="Century Gothic" pitchFamily="34" charset="0"/>
            </a:endParaRPr>
          </a:p>
          <a:p>
            <a:pPr eaLnBrk="1" hangingPunct="1"/>
            <a:r>
              <a:rPr lang="fr-FR" sz="2000" b="1" dirty="0">
                <a:solidFill>
                  <a:srgbClr val="444444"/>
                </a:solidFill>
                <a:latin typeface="Century Gothic" pitchFamily="34" charset="0"/>
              </a:rPr>
              <a:t>Les outils : Fiches pays</a:t>
            </a:r>
          </a:p>
          <a:p>
            <a:pPr eaLnBrk="1" hangingPunct="1"/>
            <a:r>
              <a:rPr lang="fr-FR" b="1" dirty="0">
                <a:solidFill>
                  <a:srgbClr val="EE7021"/>
                </a:solidFill>
                <a:latin typeface="Century Gothic" pitchFamily="34" charset="0"/>
                <a:hlinkClick r:id="rId3"/>
              </a:rPr>
              <a:t>https://net3.univ-lyon3.fr/mieux-connaitre-ma-destination  </a:t>
            </a:r>
            <a:endParaRPr lang="fr-FR" b="1" dirty="0">
              <a:solidFill>
                <a:srgbClr val="EE7021"/>
              </a:solidFill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572" y="746125"/>
            <a:ext cx="831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1-PRÉPARATION DE VOTRE MOBILITÉ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3116" t="14826" r="31422" b="6682"/>
          <a:stretch/>
        </p:blipFill>
        <p:spPr>
          <a:xfrm>
            <a:off x="3637058" y="1700808"/>
            <a:ext cx="5049742" cy="37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0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179512" y="1173847"/>
            <a:ext cx="87207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sz="2000" dirty="0">
              <a:solidFill>
                <a:srgbClr val="444444"/>
              </a:solidFill>
              <a:latin typeface="Century Gothic" pitchFamily="34" charset="0"/>
            </a:endParaRPr>
          </a:p>
          <a:p>
            <a:pPr eaLnBrk="1" hangingPunct="1"/>
            <a:r>
              <a:rPr lang="fr-FR" sz="2000" b="1" dirty="0">
                <a:solidFill>
                  <a:srgbClr val="444444"/>
                </a:solidFill>
                <a:latin typeface="Century Gothic" pitchFamily="34" charset="0"/>
              </a:rPr>
              <a:t>OUTIL : Estimer votre budget</a:t>
            </a:r>
          </a:p>
          <a:p>
            <a:pPr eaLnBrk="1" hangingPunct="1"/>
            <a:r>
              <a:rPr lang="fr-FR" sz="2400" b="1" dirty="0">
                <a:solidFill>
                  <a:srgbClr val="EE7021"/>
                </a:solidFill>
                <a:latin typeface="Century Gothic" pitchFamily="34" charset="0"/>
                <a:hlinkClick r:id="rId3"/>
              </a:rPr>
              <a:t>https://www.univ-lyon3.fr/estimer-votre-budget</a:t>
            </a:r>
            <a:endParaRPr lang="fr-FR" sz="2400" b="1" dirty="0">
              <a:solidFill>
                <a:srgbClr val="EE7021"/>
              </a:solidFill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572" y="74612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1-PRÉPARATION DE VOTRE MOBILITÉ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7F734BD-38C1-402A-A76C-8FDC9BE76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71914"/>
              </p:ext>
            </p:extLst>
          </p:nvPr>
        </p:nvGraphicFramePr>
        <p:xfrm>
          <a:off x="2399659" y="2321539"/>
          <a:ext cx="3794341" cy="3964337"/>
        </p:xfrm>
        <a:graphic>
          <a:graphicData uri="http://schemas.openxmlformats.org/drawingml/2006/table">
            <a:tbl>
              <a:tblPr/>
              <a:tblGrid>
                <a:gridCol w="535122">
                  <a:extLst>
                    <a:ext uri="{9D8B030D-6E8A-4147-A177-3AD203B41FA5}">
                      <a16:colId xmlns:a16="http://schemas.microsoft.com/office/drawing/2014/main" val="166551935"/>
                    </a:ext>
                  </a:extLst>
                </a:gridCol>
                <a:gridCol w="867625">
                  <a:extLst>
                    <a:ext uri="{9D8B030D-6E8A-4147-A177-3AD203B41FA5}">
                      <a16:colId xmlns:a16="http://schemas.microsoft.com/office/drawing/2014/main" val="3149089978"/>
                    </a:ext>
                  </a:extLst>
                </a:gridCol>
                <a:gridCol w="909187">
                  <a:extLst>
                    <a:ext uri="{9D8B030D-6E8A-4147-A177-3AD203B41FA5}">
                      <a16:colId xmlns:a16="http://schemas.microsoft.com/office/drawing/2014/main" val="3821188909"/>
                    </a:ext>
                  </a:extLst>
                </a:gridCol>
                <a:gridCol w="810475">
                  <a:extLst>
                    <a:ext uri="{9D8B030D-6E8A-4147-A177-3AD203B41FA5}">
                      <a16:colId xmlns:a16="http://schemas.microsoft.com/office/drawing/2014/main" val="25701231"/>
                    </a:ext>
                  </a:extLst>
                </a:gridCol>
                <a:gridCol w="671932">
                  <a:extLst>
                    <a:ext uri="{9D8B030D-6E8A-4147-A177-3AD203B41FA5}">
                      <a16:colId xmlns:a16="http://schemas.microsoft.com/office/drawing/2014/main" val="2893870678"/>
                    </a:ext>
                  </a:extLst>
                </a:gridCol>
              </a:tblGrid>
              <a:tr h="386114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BUDGET PRÉVISIONNEL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377938"/>
                  </a:ext>
                </a:extLst>
              </a:tr>
              <a:tr h="1462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 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PRENOM 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DUREE DE LA MOBILITE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485337"/>
                  </a:ext>
                </a:extLst>
              </a:tr>
              <a:tr h="104870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UNIVERSITE D'ACCUEIL :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303718"/>
                  </a:ext>
                </a:extLst>
              </a:tr>
              <a:tr h="1096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VILLE 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PAYS 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028662"/>
                  </a:ext>
                </a:extLst>
              </a:tr>
              <a:tr h="83896">
                <a:tc gridSpan="5"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2094"/>
                  </a:ext>
                </a:extLst>
              </a:tr>
              <a:tr h="95337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DEPENSES ET FRAIS DE SEJOUR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COUT EN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42871"/>
                  </a:ext>
                </a:extLst>
              </a:tr>
              <a:tr h="95337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 MOIS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63827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Billets d'avion, train ou autres pour arriver sur place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712106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Passeport, Visa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468311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Inscription administrative à l'Université Jean Moulin Lyon 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164208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Vaccins, assurance maladie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52427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Caution demandée par l'Université Partenaire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518535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Logement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955403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Nourriture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741556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Transport sur place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32761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Autres dépenses : achats livres, internet, téléphone, loisirs…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550028"/>
                  </a:ext>
                </a:extLst>
              </a:tr>
              <a:tr h="100103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 DEPENSES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98622"/>
                  </a:ext>
                </a:extLst>
              </a:tr>
              <a:tr h="838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462987"/>
                  </a:ext>
                </a:extLst>
              </a:tr>
              <a:tr h="95337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RESSOURCES/ APPORT PERSONNEL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COUT EN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290288"/>
                  </a:ext>
                </a:extLst>
              </a:tr>
              <a:tr h="95337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 MOIS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23674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Apport personnel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623469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Bourse sur critères sociaux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7190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Aide à la Mobilité Internationale (AMI)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65663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Bourse BRMIE Région ARA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908517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Aide forfaitaire Région pour boursiers sur critères sociaux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193749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Bourse Erasmus+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46869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Etudiant Handicapé : autres bourses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140428"/>
                  </a:ext>
                </a:extLst>
              </a:tr>
              <a:tr h="1048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Autres bourses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248768"/>
                  </a:ext>
                </a:extLst>
              </a:tr>
              <a:tr h="100103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RESSOURCES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94089"/>
                  </a:ext>
                </a:extLst>
              </a:tr>
              <a:tr h="100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956936"/>
                  </a:ext>
                </a:extLst>
              </a:tr>
              <a:tr h="109638"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RESSOURCES - DEPENSES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72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20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467544" y="1556792"/>
            <a:ext cx="8208912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sz="2000" dirty="0">
              <a:solidFill>
                <a:srgbClr val="444444"/>
              </a:solidFill>
              <a:latin typeface="Century Gothic" pitchFamily="34" charset="0"/>
            </a:endParaRPr>
          </a:p>
          <a:p>
            <a:pPr eaLnBrk="1" hangingPunct="1"/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Principes : </a:t>
            </a:r>
          </a:p>
          <a:p>
            <a:pPr marL="342900" indent="-342900" eaLnBrk="1" hangingPunct="1">
              <a:buFontTx/>
              <a:buChar char="-"/>
            </a:pPr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Une bourse d’études peut vous être allouée pour vos études à l’étranger (mobilité d’études encadrée – hors césure)</a:t>
            </a:r>
          </a:p>
          <a:p>
            <a:pPr marL="342900" indent="-342900" eaLnBrk="1" hangingPunct="1">
              <a:buFontTx/>
              <a:buChar char="-"/>
            </a:pPr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Les bourses d’études sont </a:t>
            </a:r>
            <a:r>
              <a:rPr lang="fr-FR" sz="2800" b="1" dirty="0">
                <a:solidFill>
                  <a:srgbClr val="444444"/>
                </a:solidFill>
                <a:latin typeface="Century Gothic" pitchFamily="34" charset="0"/>
              </a:rPr>
              <a:t>soumises à conditions </a:t>
            </a:r>
          </a:p>
          <a:p>
            <a:pPr marL="342900" indent="-342900" eaLnBrk="1" hangingPunct="1">
              <a:buFontTx/>
              <a:buChar char="-"/>
            </a:pPr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Les montants sont votés </a:t>
            </a:r>
            <a:r>
              <a:rPr lang="fr-FR" sz="2800" b="1" dirty="0">
                <a:solidFill>
                  <a:srgbClr val="444444"/>
                </a:solidFill>
                <a:latin typeface="Century Gothic" pitchFamily="34" charset="0"/>
              </a:rPr>
              <a:t>chaque année </a:t>
            </a:r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(en juin/juillet 2024 pour les mobilités 2024-2025)</a:t>
            </a:r>
          </a:p>
          <a:p>
            <a:pPr marL="342900" indent="-342900" eaLnBrk="1" hangingPunct="1">
              <a:buFontTx/>
              <a:buChar char="-"/>
            </a:pPr>
            <a:endParaRPr lang="fr-FR" sz="1200" dirty="0">
              <a:solidFill>
                <a:srgbClr val="444444"/>
              </a:solidFill>
              <a:latin typeface="Century Gothic" pitchFamily="34" charset="0"/>
            </a:endParaRPr>
          </a:p>
          <a:p>
            <a:pPr algn="ctr" eaLnBrk="1" hangingPunct="1"/>
            <a:r>
              <a:rPr lang="fr-FR" sz="2800" b="1" dirty="0">
                <a:solidFill>
                  <a:srgbClr val="EE7021"/>
                </a:solidFill>
                <a:latin typeface="Century Gothic" pitchFamily="34" charset="0"/>
              </a:rPr>
              <a:t>ELLES NE COUVRENT PAS </a:t>
            </a:r>
          </a:p>
          <a:p>
            <a:pPr algn="ctr" eaLnBrk="1" hangingPunct="1"/>
            <a:r>
              <a:rPr lang="fr-FR" sz="2800" b="1" dirty="0">
                <a:solidFill>
                  <a:srgbClr val="EE7021"/>
                </a:solidFill>
                <a:latin typeface="Century Gothic" pitchFamily="34" charset="0"/>
              </a:rPr>
              <a:t>TOUTES LES DÉPENSES DE VOTRE MOBILITÉ</a:t>
            </a:r>
          </a:p>
          <a:p>
            <a:pPr algn="ctr" eaLnBrk="1" hangingPunct="1"/>
            <a:endParaRPr lang="fr-FR" sz="1200" b="1" dirty="0">
              <a:solidFill>
                <a:srgbClr val="EE7021"/>
              </a:solidFill>
              <a:latin typeface="Century Gothic" pitchFamily="34" charset="0"/>
            </a:endParaRPr>
          </a:p>
          <a:p>
            <a:pPr eaLnBrk="1" hangingPunct="1"/>
            <a:r>
              <a:rPr lang="fr-FR" sz="2000" dirty="0">
                <a:solidFill>
                  <a:srgbClr val="444444"/>
                </a:solidFill>
                <a:latin typeface="Century Gothic" pitchFamily="34" charset="0"/>
              </a:rPr>
              <a:t>Document de référence pour 23-24 :</a:t>
            </a:r>
          </a:p>
          <a:p>
            <a:pPr algn="ctr" eaLnBrk="1" hangingPunct="1"/>
            <a:r>
              <a:rPr lang="fr-FR" sz="2800" dirty="0">
                <a:hlinkClick r:id="rId3" tooltip="Règles d'attribution des Bourses d'études 23-24 - 337 Ko, PDF"/>
              </a:rPr>
              <a:t>Règles d'attribution des Bourses d'études 23-24</a:t>
            </a:r>
            <a:endParaRPr lang="fr-FR" sz="2800" b="1" dirty="0">
              <a:solidFill>
                <a:srgbClr val="EE7021"/>
              </a:solidFill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572" y="74612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2-PRÉSENTATION des BOURSES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53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94CA95-7540-4D70-8A44-A8E62F28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530" y="1484096"/>
            <a:ext cx="4017433" cy="4406967"/>
          </a:xfrm>
          <a:prstGeom prst="rect">
            <a:avLst/>
          </a:prstGeom>
        </p:spPr>
      </p:pic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319412" y="1439397"/>
            <a:ext cx="6844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Bourse d’études ERASMUS+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559" y="671695"/>
            <a:ext cx="790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2-PRÉSENTATION DES BOURSES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51" y="20422"/>
            <a:ext cx="2116065" cy="70395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4145" y="2161402"/>
            <a:ext cx="30963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AutoNum type="arabicPeriod"/>
            </a:pPr>
            <a:endParaRPr lang="fr-FR" sz="1200" b="1" dirty="0">
              <a:solidFill>
                <a:srgbClr val="444444"/>
              </a:solidFill>
              <a:latin typeface="Century Gothic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444444"/>
                </a:solidFill>
                <a:latin typeface="Century Gothic" panose="020B0502020202020204" pitchFamily="34" charset="0"/>
              </a:rPr>
              <a:t>CRITÈRES D’ÉGIBILITÉ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Minimum de 2 mois et maximum 12 mois de mobilité par cycle. 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En diplôme national, DUETI ou Diplôme d’Université</a:t>
            </a:r>
          </a:p>
          <a:p>
            <a:pPr marL="285750" indent="-285750">
              <a:buFontTx/>
              <a:buChar char="-"/>
            </a:pP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838" y="4567755"/>
            <a:ext cx="310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Dans un pays Erasmus+: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7920" y="5005133"/>
            <a:ext cx="22395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- Les pays de l’UE </a:t>
            </a:r>
          </a:p>
        </p:txBody>
      </p:sp>
      <p:sp>
        <p:nvSpPr>
          <p:cNvPr id="5" name="Flèche droite rayée 4"/>
          <p:cNvSpPr/>
          <p:nvPr/>
        </p:nvSpPr>
        <p:spPr>
          <a:xfrm>
            <a:off x="3129782" y="5059947"/>
            <a:ext cx="1224136" cy="31395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1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A7DFF0-120A-48FC-95FF-F30BEE890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880" y="1977128"/>
            <a:ext cx="5106320" cy="3696161"/>
          </a:xfrm>
          <a:prstGeom prst="rect">
            <a:avLst/>
          </a:prstGeom>
        </p:spPr>
      </p:pic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319412" y="1439397"/>
            <a:ext cx="6844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Bourse d’études ERASMUS+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560" y="67169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1-PRÉSENTATION DES BOURSES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51" y="20422"/>
            <a:ext cx="2116065" cy="70395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51520" y="2653658"/>
            <a:ext cx="3072669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+ les pays participant au programme 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Macédoine du Nord Islande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Liechtenstein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Norvège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Serbie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Turquie</a:t>
            </a:r>
          </a:p>
        </p:txBody>
      </p:sp>
      <p:sp>
        <p:nvSpPr>
          <p:cNvPr id="16" name="Flèche droite rayée 15"/>
          <p:cNvSpPr/>
          <p:nvPr/>
        </p:nvSpPr>
        <p:spPr>
          <a:xfrm>
            <a:off x="2810861" y="3748951"/>
            <a:ext cx="1224136" cy="31395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1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319412" y="1439397"/>
            <a:ext cx="6844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Bourse d’études ERASMUS+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560" y="67169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EE7021"/>
                </a:solidFill>
                <a:latin typeface="Century Gothic" pitchFamily="34" charset="0"/>
              </a:rPr>
              <a:t>1-PRÉSENTATION DES BOURSES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5765" y="372397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252320"/>
                </a:solidFill>
                <a:latin typeface="Century Gothic" pitchFamily="34" charset="0"/>
              </a:rPr>
              <a:t>BOURSES DE MOBILITÉ |ÉTUDES</a:t>
            </a:r>
            <a:endParaRPr lang="fr-FR" sz="1100" dirty="0">
              <a:solidFill>
                <a:srgbClr val="25232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6309320"/>
            <a:ext cx="612068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EE7021"/>
                </a:solidFill>
                <a:latin typeface="Century Gothic" pitchFamily="34" charset="0"/>
              </a:rPr>
              <a:t>Service général des relations internationales | octobre 2023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51" y="20422"/>
            <a:ext cx="2116065" cy="70395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2702-71FD-478C-8ABB-00E2043F094D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"/>
          <a:stretch/>
        </p:blipFill>
        <p:spPr>
          <a:xfrm>
            <a:off x="3422929" y="1914275"/>
            <a:ext cx="5505609" cy="39833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56" y="1914275"/>
            <a:ext cx="5536457" cy="40086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22869"/>
            <a:ext cx="5650695" cy="40914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2348879"/>
            <a:ext cx="2448272" cy="2954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err="1">
                <a:latin typeface="Century Gothic" panose="020B0502020202020204" pitchFamily="34" charset="0"/>
              </a:rPr>
              <a:t>Brexit</a:t>
            </a:r>
            <a:r>
              <a:rPr lang="fr-FR" dirty="0">
                <a:latin typeface="Century Gothic" panose="020B0502020202020204" pitchFamily="34" charset="0"/>
              </a:rPr>
              <a:t> :</a:t>
            </a:r>
          </a:p>
          <a:p>
            <a:r>
              <a:rPr lang="fr-FR" dirty="0">
                <a:latin typeface="Century Gothic" panose="020B0502020202020204" pitchFamily="34" charset="0"/>
              </a:rPr>
              <a:t>À partir de septembre 2021 les étudiants sortants au </a:t>
            </a:r>
            <a:r>
              <a:rPr lang="fr-FR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Royaume-Uni</a:t>
            </a:r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fr-FR" dirty="0">
                <a:latin typeface="Century Gothic" panose="020B0502020202020204" pitchFamily="34" charset="0"/>
              </a:rPr>
              <a:t>ne peuvent plus bénéficier de la bourse Erasmus+, </a:t>
            </a:r>
            <a:r>
              <a:rPr lang="fr-FR" b="1" dirty="0">
                <a:latin typeface="Century Gothic" panose="020B0502020202020204" pitchFamily="34" charset="0"/>
              </a:rPr>
              <a:t>ils bénéficient de la bourse BRMIE</a:t>
            </a:r>
            <a:r>
              <a:rPr lang="fr-FR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" name="Arc 24"/>
          <p:cNvSpPr/>
          <p:nvPr/>
        </p:nvSpPr>
        <p:spPr>
          <a:xfrm rot="10134726" flipH="1">
            <a:off x="2589721" y="3985383"/>
            <a:ext cx="2304256" cy="991714"/>
          </a:xfrm>
          <a:prstGeom prst="arc">
            <a:avLst>
              <a:gd name="adj1" fmla="val 10682774"/>
              <a:gd name="adj2" fmla="val 0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11141</TotalTime>
  <Words>2284</Words>
  <Application>Microsoft Office PowerPoint</Application>
  <PresentationFormat>Affichage à l'écran (4:3)</PresentationFormat>
  <Paragraphs>437</Paragraphs>
  <Slides>23</Slides>
  <Notes>20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inherit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1-PRÉSENTATION DES BOURSES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Jean Moulin Lyon3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Nancy BLONDIN</dc:creator>
  <cp:lastModifiedBy>DUTHEIL Pauline</cp:lastModifiedBy>
  <cp:revision>203</cp:revision>
  <cp:lastPrinted>2018-10-11T09:07:07Z</cp:lastPrinted>
  <dcterms:created xsi:type="dcterms:W3CDTF">2010-06-03T15:23:42Z</dcterms:created>
  <dcterms:modified xsi:type="dcterms:W3CDTF">2023-10-11T09:29:45Z</dcterms:modified>
</cp:coreProperties>
</file>