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1" r:id="rId15"/>
    <p:sldId id="272" r:id="rId16"/>
  </p:sldIdLst>
  <p:sldSz cx="12192000" cy="6858000"/>
  <p:notesSz cx="9926638" cy="6797675"/>
  <p:embeddedFontLst>
    <p:embeddedFont>
      <p:font typeface="Century Gothic" panose="020B0502020202020204" pitchFamily="34" charset="0"/>
      <p:regular r:id="rId18"/>
      <p:bold r:id="rId19"/>
      <p:italic r:id="rId20"/>
      <p:boldItalic r:id="rId21"/>
    </p:embeddedFont>
  </p:embeddedFontLst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2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 bwMode="auto">
          <a:xfrm>
            <a:off x="1" y="0"/>
            <a:ext cx="2398334" cy="49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262" tIns="40120" rIns="80262" bIns="40120" anchor="t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 bwMode="auto">
          <a:xfrm>
            <a:off x="3135003" y="0"/>
            <a:ext cx="2398334" cy="490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262" tIns="40120" rIns="80262" bIns="40120" anchor="t" anchorCtr="0">
            <a:no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-168275" y="1222375"/>
            <a:ext cx="5872163" cy="3303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 bwMode="auto">
          <a:xfrm>
            <a:off x="553462" y="4709426"/>
            <a:ext cx="4427694" cy="3853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262" tIns="40120" rIns="80262" bIns="40120" anchor="t" anchorCtr="0">
            <a:noAutofit/>
          </a:bodyPr>
          <a:lstStyle>
            <a:lvl1pPr marL="457200" marR="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L="914400" marR="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 bwMode="auto">
          <a:xfrm>
            <a:off x="1" y="9294832"/>
            <a:ext cx="2398334" cy="490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262" tIns="40120" rIns="80262" bIns="40120" anchor="b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 bwMode="auto">
          <a:xfrm>
            <a:off x="3135003" y="9294832"/>
            <a:ext cx="2398334" cy="490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262" tIns="40120" rIns="80262" bIns="40120" anchor="b" anchorCtr="0">
            <a:noAutofit/>
          </a:bodyPr>
          <a:lstStyle/>
          <a:p>
            <a:pPr algn="r">
              <a:defRPr/>
            </a:pPr>
            <a:fld id="{00000000-1234-1234-1234-123412341234}" type="slidenum">
              <a:rPr lang="fr-FR" sz="1100" smtClean="0">
                <a:solidFill>
                  <a:schemeClr val="dk1"/>
                </a:solidFill>
              </a:rPr>
              <a:pPr algn="r">
                <a:defRPr/>
              </a:pPr>
              <a:t>‹N°›</a:t>
            </a:fld>
            <a:endParaRPr lang="fr-FR" sz="11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-184150" y="1230313"/>
            <a:ext cx="5903913" cy="3321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 bwMode="auto">
          <a:xfrm>
            <a:off x="553462" y="4709426"/>
            <a:ext cx="4427694" cy="3853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262" tIns="40120" rIns="80262" bIns="40120" anchor="t" anchorCtr="0">
            <a:noAutofit/>
          </a:bodyPr>
          <a:lstStyle/>
          <a:p>
            <a:pPr marL="0" indent="0">
              <a:defRPr/>
            </a:pPr>
            <a:r>
              <a:rPr lang="fr-FR"/>
              <a:t>Pour les codes Erasmus des universités d’accueil (hors Russie et Kazakhstan) – ces infos peuvent facilement être trouvées sur les sites des universités, ou bien en faisant une recherche dans un moteur de recherche </a:t>
            </a:r>
            <a:endParaRPr/>
          </a:p>
        </p:txBody>
      </p:sp>
      <p:sp>
        <p:nvSpPr>
          <p:cNvPr id="115" name="Google Shape;115;p5:notes"/>
          <p:cNvSpPr txBox="1">
            <a:spLocks noGrp="1"/>
          </p:cNvSpPr>
          <p:nvPr>
            <p:ph type="sldNum" idx="12"/>
          </p:nvPr>
        </p:nvSpPr>
        <p:spPr bwMode="auto">
          <a:xfrm>
            <a:off x="3135003" y="9294832"/>
            <a:ext cx="2398334" cy="490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0262" tIns="40120" rIns="80262" bIns="40120" anchor="b" anchorCtr="0">
            <a:noAutofit/>
          </a:bodyPr>
          <a:lstStyle/>
          <a:p>
            <a:pPr algn="r">
              <a:defRPr/>
            </a:pPr>
            <a:fld id="{00000000-1234-1234-1234-123412341234}" type="slidenum">
              <a:rPr lang="fr-FR"/>
              <a:pPr algn="r">
                <a:defRPr/>
              </a:pPr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Diapositive de titre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>
            <a:spLocks noGrp="1"/>
          </p:cNvSpPr>
          <p:nvPr>
            <p:ph type="ctrTitle"/>
          </p:nvPr>
        </p:nvSpPr>
        <p:spPr bwMode="auto"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" name="Google Shape;17;p21"/>
          <p:cNvSpPr txBox="1"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400" cy="175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re et texte vertical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4" name="Google Shape;74;p30"/>
          <p:cNvSpPr txBox="1">
            <a:spLocks noGrp="1"/>
          </p:cNvSpPr>
          <p:nvPr>
            <p:ph type="body" idx="1"/>
          </p:nvPr>
        </p:nvSpPr>
        <p:spPr bwMode="auto"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5" name="Google Shape;75;p30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re vertical et texte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>
            <a:spLocks noGrp="1"/>
          </p:cNvSpPr>
          <p:nvPr>
            <p:ph type="title"/>
          </p:nvPr>
        </p:nvSpPr>
        <p:spPr bwMode="auto">
          <a:xfrm rot="5400000">
            <a:off x="7285038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0" name="Google Shape;80;p31"/>
          <p:cNvSpPr txBox="1">
            <a:spLocks noGrp="1"/>
          </p:cNvSpPr>
          <p:nvPr>
            <p:ph type="body" idx="1"/>
          </p:nvPr>
        </p:nvSpPr>
        <p:spPr bwMode="auto"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1" name="Google Shape;81;p31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2" name="Google Shape;82;p31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3" name="Google Shape;83;p31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re et contenu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Google Shape;22;p22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re de section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 bwMode="auto"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 bwMode="auto"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2" name="Google Shape;32;p23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Deux contenus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1"/>
          </p:nvPr>
        </p:nvSpPr>
        <p:spPr bwMode="auto"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body" idx="2"/>
          </p:nvPr>
        </p:nvSpPr>
        <p:spPr bwMode="auto"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8" name="Google Shape;38;p24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9" name="Google Shape;39;p24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Comparaison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Google Shape;41;p25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body" idx="1"/>
          </p:nvPr>
        </p:nvSpPr>
        <p:spPr bwMode="auto"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body" idx="2"/>
          </p:nvPr>
        </p:nvSpPr>
        <p:spPr bwMode="auto"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body" idx="3"/>
          </p:nvPr>
        </p:nvSpPr>
        <p:spPr bwMode="auto"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body" idx="4"/>
          </p:nvPr>
        </p:nvSpPr>
        <p:spPr bwMode="auto"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46" name="Google Shape;46;p25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8" name="Google Shape;48;p25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Titre seul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Google Shape;50;p26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Vide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Contenu avec légende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Google Shape;59;p28"/>
          <p:cNvSpPr txBox="1">
            <a:spLocks noGrp="1"/>
          </p:cNvSpPr>
          <p:nvPr>
            <p:ph type="title"/>
          </p:nvPr>
        </p:nvSpPr>
        <p:spPr bwMode="auto"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body" idx="1"/>
          </p:nvPr>
        </p:nvSpPr>
        <p:spPr bwMode="auto">
          <a:xfrm>
            <a:off x="4766732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body" idx="2"/>
          </p:nvPr>
        </p:nvSpPr>
        <p:spPr bwMode="auto"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4" name="Google Shape;64;p28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matchingName="Image avec légende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" name="Google Shape;66;p29"/>
          <p:cNvSpPr txBox="1">
            <a:spLocks noGrp="1"/>
          </p:cNvSpPr>
          <p:nvPr>
            <p:ph type="title"/>
          </p:nvPr>
        </p:nvSpPr>
        <p:spPr bwMode="auto"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7" name="Google Shape;67;p29"/>
          <p:cNvSpPr>
            <a:spLocks noGrp="1"/>
          </p:cNvSpPr>
          <p:nvPr>
            <p:ph type="pic" idx="2"/>
          </p:nvPr>
        </p:nvSpPr>
        <p:spPr bwMode="auto"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9"/>
          <p:cNvSpPr txBox="1">
            <a:spLocks noGrp="1"/>
          </p:cNvSpPr>
          <p:nvPr>
            <p:ph type="body" idx="1"/>
          </p:nvPr>
        </p:nvSpPr>
        <p:spPr bwMode="auto"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R="0"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L="914400" marR="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v-lyon3.fr/partir-a-l-etranger-fa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ourses-internationales@univ-lyon3.fr" TargetMode="External"/><Relationship Id="rId2" Type="http://schemas.openxmlformats.org/officeDocument/2006/relationships/hyperlink" Target="mailto:macarena.labbe@univ-lyon3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aite.billore@univ-lyon3.fr" TargetMode="External"/><Relationship Id="rId2" Type="http://schemas.openxmlformats.org/officeDocument/2006/relationships/hyperlink" Target="mailto:magalie.molina@univ-lyon3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illes.sanlaville@univ-lyon3.fr" TargetMode="External"/><Relationship Id="rId5" Type="http://schemas.openxmlformats.org/officeDocument/2006/relationships/hyperlink" Target="mailto:jacqueline.pancini@univ-lyon3.fr" TargetMode="External"/><Relationship Id="rId4" Type="http://schemas.openxmlformats.org/officeDocument/2006/relationships/hyperlink" Target="mailto:pierre-jean.renaudie@univ-lyon3.fr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astel.diplomatie.gouv.fr/fildariane/dyn/public/login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2">
            <a:alphaModFix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 bwMode="auto">
          <a:xfrm>
            <a:off x="2675619" y="2060847"/>
            <a:ext cx="6843027" cy="3031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Mobilité </a:t>
            </a:r>
            <a:r>
              <a:rPr lang="fr-FR" sz="3600" b="1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Italie</a:t>
            </a:r>
            <a:endParaRPr dirty="0"/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Année universitaire </a:t>
            </a: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2026-2027</a:t>
            </a:r>
            <a:endParaRPr dirty="0"/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 dirty="0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Préparation au départ</a:t>
            </a:r>
            <a:endParaRPr dirty="0"/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100" b="1" i="0" u="none" strike="noStrike" cap="none" dirty="0">
              <a:solidFill>
                <a:srgbClr val="807A77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89" name="Google Shape;89;p1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 b="0" i="0" u="none" strike="noStrike" cap="none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/>
          <p:nvPr/>
        </p:nvSpPr>
        <p:spPr bwMode="auto">
          <a:xfrm>
            <a:off x="1343472" y="1412776"/>
            <a:ext cx="9361040" cy="3993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à l’université d’accueil 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(arrivée, démarches administratives, cotisations diverses) </a:t>
            </a:r>
            <a:endParaRPr dirty="0"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700" u="sng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Nous vous conseillons vivement d’arriver le jour indiqué par l’université d’accueil car beaucoup d’informations sont données lors des journées d’intégration !</a:t>
            </a:r>
            <a:endParaRPr dirty="0"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8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Changements de cours 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</a:t>
            </a:r>
            <a:r>
              <a:rPr lang="fr-FR" sz="1700" b="1" dirty="0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contrat d’étude </a:t>
            </a:r>
            <a:r>
              <a:rPr lang="fr-FR" sz="1700" b="1" u="none" dirty="0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(</a:t>
            </a:r>
            <a:r>
              <a:rPr lang="fr-FR" sz="1700" b="1" u="none" dirty="0" err="1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learning</a:t>
            </a:r>
            <a:r>
              <a:rPr lang="fr-FR" sz="1700" b="1" u="none" dirty="0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 agreement)</a:t>
            </a:r>
            <a:r>
              <a:rPr lang="fr-FR" sz="1700" b="1" dirty="0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 à envoyer par mail à </a:t>
            </a:r>
            <a:r>
              <a:rPr lang="fr-FR" sz="1700" b="1" u="sng" dirty="0">
                <a:solidFill>
                  <a:schemeClr val="accent6">
                    <a:lumMod val="75000"/>
                  </a:schemeClr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votre tuteur de Lyon 3</a:t>
            </a:r>
            <a:r>
              <a:rPr lang="fr-FR" sz="1700" b="1" dirty="0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 pour validation</a:t>
            </a:r>
            <a:endParaRPr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8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Envoi des documents pour les bourses </a:t>
            </a:r>
            <a:endParaRPr dirty="0"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Certificat d’arrivée</a:t>
            </a: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(À télécharger et à faire signer sur place lors du début des cours –pas à votre arrivée– et à la fin des cours.</a:t>
            </a:r>
            <a:endParaRPr dirty="0"/>
          </a:p>
        </p:txBody>
      </p:sp>
      <p:sp>
        <p:nvSpPr>
          <p:cNvPr id="154" name="Google Shape;154;p10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55" name="Google Shape;155;p10"/>
          <p:cNvSpPr txBox="1"/>
          <p:nvPr/>
        </p:nvSpPr>
        <p:spPr bwMode="auto">
          <a:xfrm>
            <a:off x="2351584" y="741790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Pendant le séjour</a:t>
            </a:r>
            <a:endParaRPr sz="2800" b="1" dirty="0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/>
          <p:nvPr/>
        </p:nvSpPr>
        <p:spPr bwMode="auto">
          <a:xfrm>
            <a:off x="1762349" y="1930399"/>
            <a:ext cx="8585771" cy="3231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3365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●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Vérifiez régulièrement votre mail Lyon 3. </a:t>
            </a:r>
            <a:endParaRPr sz="1700" b="1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457200" marR="0" lvl="0" indent="-3365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●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Dans vos mails adressés à vos contacts de Lyon 3: </a:t>
            </a:r>
            <a:endParaRPr sz="17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Présentez-vous d’une manière complète et écrivez-nous à la suite de notre dernier échange de mails.</a:t>
            </a:r>
            <a:endParaRPr sz="1700" b="1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Soyez patient(e)</a:t>
            </a:r>
            <a:endParaRPr sz="1700" b="0" i="0" u="none" strike="noStrike" cap="none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N’attendez</a:t>
            </a:r>
            <a:r>
              <a:rPr lang="fr-FR" sz="1700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</a:t>
            </a:r>
            <a:r>
              <a:rPr lang="fr-FR" sz="1700" b="0" i="0" u="none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pas le dernier moment</a:t>
            </a:r>
            <a:r>
              <a:rPr lang="fr-FR" sz="1700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pour nous écrire. </a:t>
            </a:r>
            <a:endParaRPr dirty="0">
              <a:highlight>
                <a:srgbClr val="FFFF00"/>
              </a:highlight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RESTEZ CONNECT</a:t>
            </a:r>
            <a:r>
              <a:rPr lang="fr-FR" sz="1700" b="1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É</a:t>
            </a:r>
            <a:r>
              <a:rPr lang="fr-FR" sz="1700" b="1" i="0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(E)S ! </a:t>
            </a:r>
            <a:r>
              <a:rPr lang="fr-FR" sz="1700" b="0" i="0" strike="noStrike" cap="none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Donnez des nouvelles aux tut</a:t>
            </a:r>
            <a:r>
              <a:rPr lang="fr-FR" sz="1700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eurs de temps à autre. </a:t>
            </a:r>
            <a:endParaRPr dirty="0"/>
          </a:p>
        </p:txBody>
      </p:sp>
      <p:sp>
        <p:nvSpPr>
          <p:cNvPr id="168" name="Google Shape;168;p12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69" name="Google Shape;169;p12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Pendant le séjour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" name="Google Shape;174;p13"/>
          <p:cNvSpPr txBox="1"/>
          <p:nvPr/>
        </p:nvSpPr>
        <p:spPr bwMode="auto">
          <a:xfrm>
            <a:off x="1547577" y="1844823"/>
            <a:ext cx="9105215" cy="3848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Relevé de notes : </a:t>
            </a:r>
            <a:r>
              <a:rPr lang="fr-FR" sz="1700" b="1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Demander à l’université directement car chaque université fonctionne différemment. </a:t>
            </a:r>
            <a:endParaRPr dirty="0"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Certains partenaires ne le transmettent pas automatiquement : </a:t>
            </a:r>
            <a:r>
              <a:rPr lang="fr-FR" sz="1700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c’est alors à vous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de le demander impérativement et </a:t>
            </a:r>
            <a:r>
              <a:rPr lang="fr-FR" sz="1700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de le transmettre à la personne de contact dans votre composante 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 </a:t>
            </a:r>
            <a:endParaRPr dirty="0"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C’est ensuite Lyon 3 qui se charge de la conversion, traduction et validation de vos notes.</a:t>
            </a:r>
            <a:endParaRPr dirty="0"/>
          </a:p>
          <a:p>
            <a:pPr marL="285750" marR="0" lvl="0" indent="-285750" algn="just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Bourses : </a:t>
            </a:r>
            <a:endParaRPr dirty="0"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dirty="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Certificats de départ 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réception des versement des bourses. </a:t>
            </a:r>
            <a:endParaRPr dirty="0"/>
          </a:p>
        </p:txBody>
      </p:sp>
      <p:sp>
        <p:nvSpPr>
          <p:cNvPr id="175" name="Google Shape;175;p13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Retour de mobilité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76" name="Google Shape;176;p13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" name="Google Shape;181;p14"/>
          <p:cNvSpPr txBox="1"/>
          <p:nvPr/>
        </p:nvSpPr>
        <p:spPr bwMode="auto">
          <a:xfrm>
            <a:off x="1547577" y="1646072"/>
            <a:ext cx="9096900" cy="5062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Mise en valeur de votre expérience à l’étranger </a:t>
            </a:r>
            <a:r>
              <a:rPr lang="fr-FR" sz="1700" b="1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(voir avec Macarena)</a:t>
            </a:r>
            <a:r>
              <a:rPr lang="fr-FR" sz="1700" b="1">
                <a:solidFill>
                  <a:srgbClr val="FF0000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lang="fr-FR" sz="1800">
              <a:solidFill>
                <a:schemeClr val="tx1"/>
              </a:solidFill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sz="9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Ø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Groupes d’atterrissage </a:t>
            </a:r>
            <a:r>
              <a:rPr lang="fr-FR" sz="1700" b="1">
                <a:solidFill>
                  <a:srgbClr val="FF0000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lang="fr-FR">
              <a:solidFill>
                <a:schemeClr val="tx1"/>
              </a:solidFill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Échanger sur votre mobilité et partager votre expérience à l'étranger dans un contexte privilégié. </a:t>
            </a:r>
            <a:endParaRPr/>
          </a:p>
          <a:p>
            <a:pPr marL="285750" marR="0" lvl="0" indent="-285750" algn="just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Ateliers de valorisation </a:t>
            </a:r>
            <a:endParaRPr lang="fr-FR"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Valoriser votre expérience à l'étranger dans le cadre professionnel :</a:t>
            </a:r>
            <a:endParaRPr lang="fr-FR"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	- travailler sur votre CV, lettre de motivation et l'entretien d'embauche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	- valoriser vos compétences transversales telle que l'ouverture d'esprit, 	l'adaptation au changement, le sens des responsabilités, les relations 	interpersonnelles et la confiance en soi.  </a:t>
            </a:r>
            <a:endParaRPr/>
          </a:p>
          <a:p>
            <a:pPr marL="285750" marR="0" lvl="0" indent="-1778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None/>
              <a:defRPr/>
            </a:pP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82" name="Google Shape;182;p14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Retour de mobilité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83" name="Google Shape;183;p14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" name="Google Shape;194;p16"/>
          <p:cNvSpPr txBox="1"/>
          <p:nvPr/>
        </p:nvSpPr>
        <p:spPr bwMode="auto">
          <a:xfrm>
            <a:off x="1458892" y="1970676"/>
            <a:ext cx="9274216" cy="276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Il est important d’assister aux journées d’intégration, de suivre les conseils des étudiants locaux, de respecter le règlement sur place et éventuellement les consignes de sécurité.</a:t>
            </a:r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endParaRPr dirty="0"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Contacter l’Ambassade de France sur place afin qu’ils sachent que vous êtes sur le territoire, notamment en cas d’urgence. </a:t>
            </a: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95" name="Google Shape;195;p16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Déroulement des études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96" name="Google Shape;196;p16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" name="Google Shape;201;p17"/>
          <p:cNvSpPr txBox="1"/>
          <p:nvPr/>
        </p:nvSpPr>
        <p:spPr bwMode="auto">
          <a:xfrm>
            <a:off x="1547551" y="1173305"/>
            <a:ext cx="9096935" cy="3977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Rentrer en contact avec les étudiants de Lyon 3 actuellement dans votre université d’accueil ou avec les étudiants internationaux (de votre université d’accueil) actuellement à Lyon 3 (contacts disponibles auprès de Macarena).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Consulter les fiches pays sur l’intranet : </a:t>
            </a:r>
            <a:r>
              <a:rPr lang="fr-FR" sz="17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Accueil Net3 &gt; International &gt; Étudier à l'étranger &gt; «  Mieux connaître ma destination ». 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Consulter la page </a:t>
            </a:r>
            <a:r>
              <a:rPr lang="fr-FR" sz="17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2" tooltip="https://www.univ-lyon3.fr/partir-a-l-etranger-faq"/>
              </a:rPr>
              <a:t>FAQ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(Frequently Asked Questions) disponible sur le site internet de Lyon 3.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Se renseigner sur le </a:t>
            </a:r>
            <a:r>
              <a:rPr lang="fr-FR" sz="17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buddy system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(parrainage) proposé par les universités partenaires.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Sur place, vous pouvez contacter l’Alliance française, le consulat ou l’ambassade pour vous faire un réseau de connaissances.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202" name="Google Shape;202;p17"/>
          <p:cNvSpPr txBox="1"/>
          <p:nvPr/>
        </p:nvSpPr>
        <p:spPr bwMode="auto">
          <a:xfrm>
            <a:off x="2178359" y="521208"/>
            <a:ext cx="7488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Recommandations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203" name="Google Shape;203;p17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 bwMode="auto">
          <a:xfrm>
            <a:off x="2351584" y="931851"/>
            <a:ext cx="7488832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Contacts au Service des Relations Internationales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96" name="Google Shape;96;p2"/>
          <p:cNvSpPr/>
          <p:nvPr/>
        </p:nvSpPr>
        <p:spPr bwMode="auto">
          <a:xfrm>
            <a:off x="1343472" y="2564904"/>
            <a:ext cx="9285696" cy="256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Alessandro Martini</a:t>
            </a: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Responsable académique, Italie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alessandro.martini@univ-lyon3.fr</a:t>
            </a: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Macarena </a:t>
            </a:r>
            <a:r>
              <a:rPr lang="fr-FR" sz="1800" b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Labbé</a:t>
            </a: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Coordinatrice administrative, Amérique hispanique, </a:t>
            </a:r>
            <a:r>
              <a:rPr lang="fr-FR" sz="1800" dirty="0">
                <a:solidFill>
                  <a:schemeClr val="dk1"/>
                </a:solidFill>
                <a:highlight>
                  <a:srgbClr val="00FF00"/>
                </a:highlight>
                <a:latin typeface="Century Gothic"/>
                <a:ea typeface="Century Gothic"/>
                <a:cs typeface="Century Gothic"/>
              </a:rPr>
              <a:t>Italie</a:t>
            </a: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8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2" tooltip="mailto:macarena.labbe@univ-lyon3.fr"/>
              </a:rPr>
              <a:t>macarena.labbe@univ-lyon3.fr</a:t>
            </a: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sz="1700" b="1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1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Pauline DUTHEIL</a:t>
            </a: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Gestionnaire des Bourses de mobilité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8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3" tooltip="mailto:bourses-internationales@univ-lyon3.fr"/>
              </a:rPr>
              <a:t>bourses-internationales@univ-lyon3.fr</a:t>
            </a:r>
            <a:r>
              <a:rPr lang="fr-FR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sz="17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97" name="Google Shape;97;p2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/>
        </p:nvSpPr>
        <p:spPr bwMode="auto">
          <a:xfrm>
            <a:off x="5879976" y="692696"/>
            <a:ext cx="5616624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Contacts au sein des composantes</a:t>
            </a:r>
            <a:endParaRPr/>
          </a:p>
        </p:txBody>
      </p:sp>
      <p:sp>
        <p:nvSpPr>
          <p:cNvPr id="103" name="Google Shape;103;p3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04" name="Google Shape;104;p3"/>
          <p:cNvSpPr/>
          <p:nvPr/>
        </p:nvSpPr>
        <p:spPr bwMode="auto">
          <a:xfrm>
            <a:off x="2351583" y="1340767"/>
            <a:ext cx="8918875" cy="427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IAE Lyon 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Astrid RAUBER</a:t>
            </a:r>
            <a:endParaRPr sz="1600" b="1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iaelyon.mobilite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2" tooltip="mailto:magalie.molina@univ-lyon3.fr"/>
              </a:rPr>
              <a:t>@univ-lyon3.fr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 Droit 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Emmanuelle </a:t>
            </a:r>
            <a:r>
              <a:rPr lang="fr-FR" sz="1600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Paparelle</a:t>
            </a:r>
            <a:endParaRPr dirty="0"/>
          </a:p>
          <a:p>
            <a:pPr lvl="0" algn="just">
              <a:defRPr/>
            </a:pP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mobilite-internationale-droit@univ-lyon3.fr</a:t>
            </a:r>
            <a:endParaRPr sz="1600" u="sng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des Lettres et Civilisations 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Enali De BIAGGI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enali.debiaggi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3" tooltip="mailto:maite.billore@univ-lyon3.fr"/>
              </a:rPr>
              <a:t>@univ-lyon3.fr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1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 Philosophie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: Pierre-Jean RENAUDIE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4" tooltip="mailto:pierre-jean.renaudie@univ-lyon3.fr"/>
              </a:rPr>
              <a:t>pierre-jean.renaudie@univ-lyon3.fr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des Langues 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</a:t>
            </a:r>
            <a:r>
              <a:rPr lang="fr-FR" sz="14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Min Sook WANG	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min-sook.wang@univ-lyon3.fr		(Scolarité) julie.agier</a:t>
            </a:r>
            <a:r>
              <a:rPr lang="fr-FR" sz="1600" b="0" i="0" u="sng" strike="noStrike" cap="none" spc="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5" tooltip="mailto:jacqueline.pancini@univ-lyon3.fr"/>
              </a:rPr>
              <a:t>@univ-lyon3.fr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IUT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Barbara SEBELON</a:t>
            </a:r>
            <a:endParaRPr dirty="0"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barbara.sebelon</a:t>
            </a:r>
            <a:r>
              <a:rPr lang="fr-FR" sz="16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6" tooltip="mailto:gilles.sanlaville@univ-lyon3.fr"/>
              </a:rPr>
              <a:t>@univ-lyon3.fr</a:t>
            </a:r>
            <a:r>
              <a:rPr lang="fr-FR" sz="16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 </a:t>
            </a:r>
            <a:endParaRPr sz="1600" b="1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10" name="Google Shape;110;p4"/>
          <p:cNvSpPr/>
          <p:nvPr/>
        </p:nvSpPr>
        <p:spPr bwMode="auto">
          <a:xfrm>
            <a:off x="2069471" y="1844823"/>
            <a:ext cx="8056944" cy="3624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Nomination 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auprès des universités partenaires </a:t>
            </a:r>
            <a:r>
              <a:rPr lang="fr-FR" sz="1700" u="sng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par le Service Général des Relations Internationales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</a:t>
            </a:r>
            <a:endParaRPr dirty="0"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Réception des infos de la part des universités partenaires :</a:t>
            </a:r>
            <a:endParaRPr dirty="0"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Dossier de candidature (</a:t>
            </a:r>
            <a:r>
              <a:rPr lang="fr-FR" sz="1700" b="0" i="1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Application </a:t>
            </a:r>
            <a:r>
              <a:rPr lang="fr-FR" sz="1700" b="0" i="1" u="none" strike="noStrike" cap="none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Form</a:t>
            </a: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)</a:t>
            </a:r>
            <a:endParaRPr dirty="0"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Logement (le choix, la réservation du logement ainsi que le moyen de paiement sont de votre responsabilité)</a:t>
            </a:r>
            <a:endParaRPr dirty="0"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Calendrier de rentrée &amp; semaine d’intégration </a:t>
            </a:r>
            <a:endParaRPr lang="fr-FR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Catalogues de cours</a:t>
            </a:r>
            <a:endParaRPr dirty="0"/>
          </a:p>
        </p:txBody>
      </p:sp>
      <p:sp>
        <p:nvSpPr>
          <p:cNvPr id="111" name="Google Shape;111;p4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/>
        </p:nvSpPr>
        <p:spPr bwMode="auto">
          <a:xfrm>
            <a:off x="1235459" y="1966745"/>
            <a:ext cx="9729215" cy="4366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Constitution et envoi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(en ligne ou par mail) 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de votre </a:t>
            </a:r>
            <a:r>
              <a:rPr lang="fr-FR" sz="1700" b="1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Application form 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pour l’université d’accueil, </a:t>
            </a:r>
            <a:r>
              <a:rPr lang="fr-FR" sz="1700" b="1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en respectant les deadlines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 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-  Veillez à bien sélectionner ‘</a:t>
            </a:r>
            <a:r>
              <a:rPr lang="fr-FR" sz="17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exchange student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’ pour ne pas payer les frais de scolarité du partenaire !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-   La signature et le cachet de Lyon 3 est généralement exigé.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(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Dans ce cas,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contactez Macarena LABBE.)</a:t>
            </a:r>
            <a:endParaRPr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-  Documents à joindre selon les cas : relevés de notes traduits, lettre de recommandation, copie du passeport, etc.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(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Si besoin,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vous pouvez traduire vous même ces documents et les envoyer à Macarena LABBE pour apposer le cachet.)</a:t>
            </a:r>
            <a:endParaRPr sz="1700">
              <a:solidFill>
                <a:schemeClr val="dk1"/>
              </a:solidFill>
              <a:highlight>
                <a:srgbClr val="FFFF00"/>
              </a:highlight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Réception des ‘Lettres d’acceptation’ pour les demandes de visa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(étudiants non-EU).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 b="1" u="sng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18" name="Google Shape;118;p5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19" name="Google Shape;119;p5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/>
        </p:nvSpPr>
        <p:spPr bwMode="auto">
          <a:xfrm>
            <a:off x="1014396" y="1407183"/>
            <a:ext cx="10163207" cy="4962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 algn="just">
              <a:lnSpc>
                <a:spcPct val="150000"/>
              </a:lnSpc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Constitution de vos dossiers de bourse : </a:t>
            </a:r>
            <a:endParaRPr dirty="0"/>
          </a:p>
          <a:p>
            <a:pPr marL="285750" indent="-285750" algn="just">
              <a:lnSpc>
                <a:spcPct val="150000"/>
              </a:lnSpc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800" dirty="0">
                <a:latin typeface="Calibri"/>
                <a:cs typeface="Calibri"/>
              </a:rPr>
              <a:t>Vous recevrez un e-mail avec tous les informations nécessaires = les démarches seront à effectuer sur </a:t>
            </a:r>
            <a:r>
              <a:rPr lang="fr-FR" sz="1800" b="1" dirty="0">
                <a:latin typeface="Calibri"/>
                <a:cs typeface="Calibri"/>
              </a:rPr>
              <a:t>Mobility Online</a:t>
            </a:r>
            <a:r>
              <a:rPr lang="fr-FR" sz="1800" dirty="0">
                <a:latin typeface="Calibri"/>
                <a:cs typeface="Calibri"/>
              </a:rPr>
              <a:t> </a:t>
            </a:r>
            <a:r>
              <a:rPr lang="fr-FR" sz="1800" dirty="0">
                <a:solidFill>
                  <a:schemeClr val="dk1"/>
                </a:solidFill>
                <a:latin typeface="Calibri"/>
                <a:ea typeface="Century Gothic"/>
                <a:cs typeface="Calibri"/>
              </a:rPr>
              <a:t>en juin.</a:t>
            </a:r>
          </a:p>
          <a:p>
            <a:pPr marL="285750" indent="-285750" algn="just">
              <a:lnSpc>
                <a:spcPct val="150000"/>
              </a:lnSpc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endParaRPr lang="fr-FR" sz="1000" b="1" dirty="0">
              <a:latin typeface="Century Gothic" pitchFamily="34" charset="0"/>
            </a:endParaRPr>
          </a:p>
          <a:p>
            <a:pPr marL="214313" indent="-21431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r-FR" dirty="0">
                <a:latin typeface="Century Gothic" pitchFamily="34" charset="0"/>
              </a:rPr>
              <a:t>Bourses Erasmus+ - Commission Européenne </a:t>
            </a:r>
          </a:p>
          <a:p>
            <a:pPr marL="214313" indent="-214313" algn="just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r-FR" dirty="0">
                <a:latin typeface="Century Gothic" pitchFamily="34" charset="0"/>
              </a:rPr>
              <a:t>Aide à la mobilité internationale (AMI) - Pour les boursiers du CROUS uniquement</a:t>
            </a:r>
          </a:p>
          <a:p>
            <a:pPr algn="just">
              <a:lnSpc>
                <a:spcPct val="150000"/>
              </a:lnSpc>
              <a:defRPr/>
            </a:pPr>
            <a:endParaRPr lang="fr-FR" dirty="0">
              <a:latin typeface="Century Gothic" pitchFamily="34" charset="0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 b="0" i="0" u="none" strike="noStrike" cap="none" spc="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7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Pour plus de renseignements, contactez Pauline DUTHEIL. </a:t>
            </a:r>
            <a:endParaRPr dirty="0"/>
          </a:p>
          <a:p>
            <a:pPr>
              <a:lnSpc>
                <a:spcPct val="150000"/>
              </a:lnSpc>
              <a:defRPr/>
            </a:pPr>
            <a:r>
              <a:rPr lang="fr-FR" sz="1700" b="1" cap="none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RAPPEL :</a:t>
            </a:r>
            <a:endParaRPr lang="fr-FR" sz="1100" cap="all" dirty="0">
              <a:latin typeface="Century Gothic"/>
            </a:endParaRPr>
          </a:p>
          <a:p>
            <a:pPr algn="just">
              <a:lnSpc>
                <a:spcPct val="150000"/>
              </a:lnSpc>
              <a:buClr>
                <a:srgbClr val="9D0B7B"/>
              </a:buClr>
              <a:defRPr/>
            </a:pPr>
            <a:r>
              <a:rPr lang="fr-FR" cap="all" dirty="0">
                <a:latin typeface="Century Gothic"/>
              </a:rPr>
              <a:t>Les étudiants en </a:t>
            </a:r>
            <a:r>
              <a:rPr lang="fr-FR" b="1" cap="all" dirty="0">
                <a:latin typeface="Century Gothic"/>
              </a:rPr>
              <a:t>Certificat de professionnalisation (</a:t>
            </a:r>
            <a:r>
              <a:rPr lang="fr-FR" b="1" cap="all" dirty="0" err="1">
                <a:latin typeface="Century Gothic"/>
              </a:rPr>
              <a:t>IAElyon</a:t>
            </a:r>
            <a:r>
              <a:rPr lang="fr-FR" b="1" cap="all" dirty="0">
                <a:latin typeface="Century Gothic"/>
              </a:rPr>
              <a:t>) </a:t>
            </a:r>
            <a:r>
              <a:rPr lang="fr-FR" b="1" u="sng" cap="all" dirty="0">
                <a:latin typeface="Century Gothic"/>
              </a:rPr>
              <a:t>ne sont pas éligibles A AUCUNE BOURSE DE MOBILITE</a:t>
            </a:r>
            <a:r>
              <a:rPr lang="fr-FR" b="1" cap="all" dirty="0">
                <a:latin typeface="Century Gothic"/>
              </a:rPr>
              <a:t>!</a:t>
            </a:r>
            <a:endParaRPr dirty="0"/>
          </a:p>
          <a:p>
            <a:pPr algn="just">
              <a:lnSpc>
                <a:spcPct val="150000"/>
              </a:lnSpc>
              <a:buClr>
                <a:srgbClr val="9D0B7B"/>
              </a:buClr>
              <a:defRPr/>
            </a:pPr>
            <a:r>
              <a:rPr lang="fr-FR" cap="all" dirty="0">
                <a:latin typeface="Century Gothic"/>
              </a:rPr>
              <a:t>A priori Les étudiants en </a:t>
            </a:r>
            <a:r>
              <a:rPr lang="fr-FR" b="1" cap="all" dirty="0">
                <a:latin typeface="Century Gothic"/>
              </a:rPr>
              <a:t>DU de droit sont éligibles </a:t>
            </a:r>
            <a:r>
              <a:rPr lang="fr-FR" b="1" u="sng" cap="all" dirty="0">
                <a:latin typeface="Century Gothic"/>
              </a:rPr>
              <a:t>uniquement</a:t>
            </a:r>
            <a:r>
              <a:rPr lang="fr-FR" b="1" cap="all" dirty="0">
                <a:latin typeface="Century Gothic"/>
              </a:rPr>
              <a:t> A la bourse BRMI. </a:t>
            </a:r>
            <a:r>
              <a:rPr lang="fr-FR" b="1" cap="all" dirty="0">
                <a:highlight>
                  <a:srgbClr val="FFFF00"/>
                </a:highlight>
                <a:latin typeface="Century Gothic"/>
              </a:rPr>
              <a:t>Pour plus de renseignements, contactez </a:t>
            </a:r>
            <a:r>
              <a:rPr lang="fr-FR" b="1" cap="all" dirty="0" err="1">
                <a:highlight>
                  <a:srgbClr val="FFFF00"/>
                </a:highlight>
                <a:latin typeface="Century Gothic"/>
              </a:rPr>
              <a:t>PAuline</a:t>
            </a:r>
            <a:r>
              <a:rPr lang="fr-FR" b="1" cap="all" dirty="0">
                <a:highlight>
                  <a:srgbClr val="FFFF00"/>
                </a:highlight>
                <a:latin typeface="Century Gothic"/>
              </a:rPr>
              <a:t> </a:t>
            </a:r>
            <a:r>
              <a:rPr lang="fr-FR" b="1" cap="all" dirty="0" err="1">
                <a:highlight>
                  <a:srgbClr val="FFFF00"/>
                </a:highlight>
                <a:latin typeface="Century Gothic"/>
              </a:rPr>
              <a:t>dutheuil</a:t>
            </a:r>
            <a:r>
              <a:rPr lang="fr-FR" b="1" cap="all" dirty="0">
                <a:highlight>
                  <a:srgbClr val="FFFF00"/>
                </a:highlight>
                <a:latin typeface="Century Gothic"/>
              </a:rPr>
              <a:t>. </a:t>
            </a:r>
            <a:endParaRPr dirty="0"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1" u="sng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26" name="Google Shape;126;p6"/>
          <p:cNvSpPr txBox="1"/>
          <p:nvPr/>
        </p:nvSpPr>
        <p:spPr bwMode="auto">
          <a:xfrm>
            <a:off x="2207568" y="476672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 dirty="0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27" name="Google Shape;127;p6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/>
          <p:nvPr/>
        </p:nvSpPr>
        <p:spPr bwMode="auto">
          <a:xfrm>
            <a:off x="1091443" y="1916831"/>
            <a:ext cx="10012747" cy="3808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Choix des matières </a:t>
            </a:r>
            <a:endParaRPr sz="17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Le contrat d’étude (</a:t>
            </a:r>
            <a:r>
              <a:rPr lang="fr-FR" sz="1700" b="0" i="0" u="none" strike="noStrike" cap="none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learning</a:t>
            </a: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agreement) est à retirer directement auprès de votre composante (cf. slide </a:t>
            </a:r>
            <a:r>
              <a:rPr lang="fr-FR" sz="1700" b="1" i="0" u="none" strike="noStrike" cap="none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Contacts au sein des composantes</a:t>
            </a: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)</a:t>
            </a:r>
            <a:endParaRPr dirty="0"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Correspondance des maquettes </a:t>
            </a: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Vous devez choisir des cours semblables (en termes de contenu) aux cours de votre diplôme à Lyon 3.</a:t>
            </a:r>
            <a:endParaRPr dirty="0"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Nombre de crédits </a:t>
            </a: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à valider : 60 crédits ECTS/année, soit 30 ECTS/semestre.</a:t>
            </a:r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Validation de votre choix de cours par le tuteur pédagogique de Lyon 3 et par l’université d’accueil.</a:t>
            </a:r>
            <a:endParaRPr dirty="0"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800" dirty="0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 dirty="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33" name="Google Shape;133;p7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34" name="Google Shape;134;p7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 dirty="0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 dirty="0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/>
        </p:nvSpPr>
        <p:spPr bwMode="auto">
          <a:xfrm>
            <a:off x="983399" y="1640239"/>
            <a:ext cx="10226495" cy="4366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à Lyon 3 : </a:t>
            </a:r>
            <a:r>
              <a:rPr lang="fr-FR" sz="17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attendre</a:t>
            </a:r>
            <a:r>
              <a:rPr lang="fr-FR" sz="1700" i="1">
                <a:solidFill>
                  <a:srgbClr val="00B050"/>
                </a:solidFill>
                <a:latin typeface="Century Gothic"/>
                <a:ea typeface="Century Gothic"/>
                <a:cs typeface="Century Gothic"/>
              </a:rPr>
              <a:t> </a:t>
            </a:r>
            <a:r>
              <a:rPr lang="fr-FR" sz="17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le feu vert des Relations Internationales début juillet ! 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pédagogique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administrative : </a:t>
            </a: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vous devez vous acquitter des frais CVEC 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(contribution vie étudiante et campus)</a:t>
            </a: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    </a:t>
            </a:r>
            <a:r>
              <a:rPr lang="fr-FR" sz="1700" b="1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N.B. </a:t>
            </a:r>
            <a:r>
              <a:rPr lang="fr-FR" sz="17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Vous ne payez pas les frais d’inscription à l’université d’accueil !</a:t>
            </a:r>
            <a:endParaRPr sz="1700" b="1" u="sng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Santé</a:t>
            </a:r>
            <a:endParaRPr/>
          </a:p>
          <a:p>
            <a:pPr marL="741362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Mutuelles : Pack Monde / Assurance privée / Assurance des parents (incluant ‘</a:t>
            </a:r>
            <a:r>
              <a:rPr lang="fr-FR" sz="1700" b="0" i="1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travel insurance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’)</a:t>
            </a:r>
            <a:endParaRPr sz="17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Assurance voyage (EuropAssistance, etc.) qui couvre la totalité du séjour. 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Vaccins: Renseignez-vous auprès de votre 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coordinateur de l’université partenaire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sur les vaccins obligatoires et recommandés.</a:t>
            </a: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40" name="Google Shape;140;p8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41" name="Google Shape;141;p8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/>
          <p:nvPr/>
        </p:nvSpPr>
        <p:spPr bwMode="auto">
          <a:xfrm>
            <a:off x="983431" y="1378136"/>
            <a:ext cx="10225775" cy="4217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sur le </a:t>
            </a:r>
            <a:r>
              <a:rPr lang="fr-FR" sz="1700" b="1" u="sng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  <a:hlinkClick r:id="rId2" tooltip="https://pastel.diplomatie.gouv.fr/fildariane/dyn/public/login.html"/>
              </a:rPr>
              <a:t>Fil d’Ariane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.</a:t>
            </a:r>
            <a:endParaRPr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05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Questions pratiques :</a:t>
            </a: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-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Passeport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en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cours de validité valable encore 6 mois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après la date d’expiration du visa demandé. Renseignez-vous sur les modalités d’obtention du visa auprès de votre pays de nationalité.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-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Logement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: la plupart des universités d’accueil vous accompagne dans la recherche d’un logement. Attention cependant aux arnaques !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-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Compte en banque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il est conseillé d’ouvrir un compte en banque dans le pays d’accueil. Renseignez-vous bien sur les frais perçus par votre banque française si vous souhaitez utiliser votre compte français. Il existe également des cartes multi-devise gratuites (BoursoBank, Revolut ou Monzo) qui fonctionnent très bien.</a:t>
            </a:r>
            <a:endParaRPr/>
          </a:p>
        </p:txBody>
      </p:sp>
      <p:sp>
        <p:nvSpPr>
          <p:cNvPr id="147" name="Google Shape;147;p9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48" name="Google Shape;148;p9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1379</Words>
  <Application>Microsoft Office PowerPoint</Application>
  <DocSecurity>0</DocSecurity>
  <PresentationFormat>Grand écran</PresentationFormat>
  <Paragraphs>136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Century Gothic</vt:lpstr>
      <vt:lpstr>Calibri</vt:lpstr>
      <vt:lpstr>Noto Sans Symbols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Nancy BLONDIN</dc:creator>
  <cp:keywords/>
  <dc:description/>
  <cp:lastModifiedBy>LABBE Macarena</cp:lastModifiedBy>
  <cp:revision>22</cp:revision>
  <cp:lastPrinted>2025-04-01T07:23:27Z</cp:lastPrinted>
  <dcterms:created xsi:type="dcterms:W3CDTF">2010-06-03T15:23:42Z</dcterms:created>
  <dcterms:modified xsi:type="dcterms:W3CDTF">2026-05-04T08:30:04Z</dcterms:modified>
  <cp:category/>
  <dc:identifier/>
  <cp:contentStatus/>
  <dc:language/>
  <cp:version/>
</cp:coreProperties>
</file>