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STACHE Mihaela-Elena (RTD-EXT)" initials="CM(" lastIdx="1" clrIdx="0">
    <p:extLst>
      <p:ext uri="{19B8F6BF-5375-455C-9EA6-DF929625EA0E}">
        <p15:presenceInfo xmlns:p15="http://schemas.microsoft.com/office/powerpoint/2012/main" userId="COSTACHE Mihaela-Elena (RTD-EXT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9536" y="133244"/>
            <a:ext cx="2214485" cy="381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dirty="0">
                <a:solidFill>
                  <a:schemeClr val="tx1"/>
                </a:solidFill>
              </a:rPr>
              <a:t>INITIAL PHASE</a:t>
            </a:r>
          </a:p>
        </p:txBody>
      </p:sp>
      <p:sp>
        <p:nvSpPr>
          <p:cNvPr id="4" name="Rectangle 3"/>
          <p:cNvSpPr/>
          <p:nvPr/>
        </p:nvSpPr>
        <p:spPr>
          <a:xfrm>
            <a:off x="2435433" y="133244"/>
            <a:ext cx="2826881" cy="381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dirty="0">
                <a:solidFill>
                  <a:schemeClr val="tx1"/>
                </a:solidFill>
              </a:rPr>
              <a:t>IMPLEMENTATION PHASE</a:t>
            </a:r>
          </a:p>
        </p:txBody>
      </p:sp>
      <p:sp>
        <p:nvSpPr>
          <p:cNvPr id="5" name="Rectangle 4"/>
          <p:cNvSpPr/>
          <p:nvPr/>
        </p:nvSpPr>
        <p:spPr>
          <a:xfrm>
            <a:off x="5441984" y="133208"/>
            <a:ext cx="3286370" cy="381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dirty="0">
                <a:solidFill>
                  <a:schemeClr val="tx1"/>
                </a:solidFill>
              </a:rPr>
              <a:t>AWARD RENEWAL PHASE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2012" y="4032703"/>
            <a:ext cx="248155" cy="2568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1711" y="1927521"/>
            <a:ext cx="276521" cy="24195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36" y="1224671"/>
            <a:ext cx="248459" cy="26351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94884" y="1246247"/>
            <a:ext cx="2743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000" b="1" dirty="0"/>
              <a:t>Endorsement of the C&amp;C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52" y="2010786"/>
            <a:ext cx="248459" cy="26351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12584" y="2034170"/>
            <a:ext cx="177805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000" b="1" dirty="0"/>
              <a:t>Application for the HR Award:</a:t>
            </a:r>
          </a:p>
          <a:p>
            <a:endParaRPr lang="fr-BE" sz="1000" b="1" dirty="0"/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fr-BE" sz="1000" dirty="0"/>
              <a:t>Gap Analysis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fr-BE" sz="1000" dirty="0"/>
              <a:t>OTM-R Checklist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fr-BE" sz="1000" dirty="0"/>
              <a:t>Initial Action Plan Design 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451806" y="3962400"/>
            <a:ext cx="1228213" cy="0"/>
          </a:xfrm>
          <a:prstGeom prst="straightConnector1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89849" y="3610253"/>
            <a:ext cx="7521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000" b="1" dirty="0"/>
              <a:t>12 months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074410" y="1140570"/>
            <a:ext cx="229611" cy="325254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8" name="TextBox 17"/>
          <p:cNvSpPr txBox="1"/>
          <p:nvPr/>
        </p:nvSpPr>
        <p:spPr>
          <a:xfrm rot="16200000">
            <a:off x="1448838" y="2369446"/>
            <a:ext cx="15249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200" b="1" dirty="0"/>
              <a:t>INITIAL ASSESSMENT</a:t>
            </a:r>
          </a:p>
        </p:txBody>
      </p:sp>
      <p:pic>
        <p:nvPicPr>
          <p:cNvPr id="19" name="Picture 6" descr="G:\uffici\Europoli\HRSR\LOGO AWARDED\mail con LOGO\HR_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124" y="5062729"/>
            <a:ext cx="604047" cy="484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0576" y="556403"/>
            <a:ext cx="261427" cy="29628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2931" y="1613733"/>
            <a:ext cx="248459" cy="263517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372224" y="1883919"/>
            <a:ext cx="10726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000" b="1" dirty="0"/>
              <a:t>Implementation </a:t>
            </a:r>
          </a:p>
          <a:p>
            <a:r>
              <a:rPr lang="fr-BE" sz="1000" b="1" dirty="0"/>
              <a:t>of the Action Plan</a:t>
            </a:r>
          </a:p>
        </p:txBody>
      </p:sp>
      <p:sp>
        <p:nvSpPr>
          <p:cNvPr id="23" name="Rectangle 22"/>
          <p:cNvSpPr/>
          <p:nvPr/>
        </p:nvSpPr>
        <p:spPr>
          <a:xfrm rot="16200000">
            <a:off x="2817300" y="3190809"/>
            <a:ext cx="2189456" cy="23817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200" b="1" dirty="0">
                <a:solidFill>
                  <a:schemeClr val="tx1"/>
                </a:solidFill>
              </a:rPr>
              <a:t>INTERIM ASSESSMENT 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2933993" y="4386728"/>
            <a:ext cx="778130" cy="0"/>
          </a:xfrm>
          <a:prstGeom prst="straightConnector1">
            <a:avLst/>
          </a:prstGeom>
          <a:ln w="28575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898665" y="4043338"/>
            <a:ext cx="7521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000" b="1" dirty="0"/>
              <a:t>24 months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3035" y="1613733"/>
            <a:ext cx="253836" cy="28768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3171" y="860637"/>
            <a:ext cx="299230" cy="261826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4160337" y="1919294"/>
            <a:ext cx="111630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1000" b="1" dirty="0"/>
              <a:t>Implementation </a:t>
            </a:r>
          </a:p>
          <a:p>
            <a:r>
              <a:rPr lang="fr-BE" sz="1000" b="1" dirty="0"/>
              <a:t>of the Revised Action Plan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3177" y="1603413"/>
            <a:ext cx="248459" cy="263517"/>
          </a:xfrm>
          <a:prstGeom prst="rect">
            <a:avLst/>
          </a:prstGeom>
        </p:spPr>
      </p:pic>
      <p:cxnSp>
        <p:nvCxnSpPr>
          <p:cNvPr id="35" name="Straight Arrow Connector 34"/>
          <p:cNvCxnSpPr/>
          <p:nvPr/>
        </p:nvCxnSpPr>
        <p:spPr>
          <a:xfrm flipV="1">
            <a:off x="4263228" y="4379216"/>
            <a:ext cx="750853" cy="7512"/>
          </a:xfrm>
          <a:prstGeom prst="straightConnector1">
            <a:avLst/>
          </a:prstGeom>
          <a:ln w="28575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192077" y="4085281"/>
            <a:ext cx="7521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000" b="1" dirty="0"/>
              <a:t>36 months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262314" y="1089397"/>
            <a:ext cx="273543" cy="332698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1705" y="3487556"/>
            <a:ext cx="222720" cy="256856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 rot="16200000">
            <a:off x="4275495" y="2670340"/>
            <a:ext cx="22354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b="1" dirty="0"/>
              <a:t>RENEWAL WITH SITE VISIT </a:t>
            </a:r>
          </a:p>
        </p:txBody>
      </p:sp>
      <p:sp>
        <p:nvSpPr>
          <p:cNvPr id="50" name="Rectangle 49"/>
          <p:cNvSpPr/>
          <p:nvPr/>
        </p:nvSpPr>
        <p:spPr>
          <a:xfrm>
            <a:off x="6954053" y="1140570"/>
            <a:ext cx="273543" cy="382830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51" name="Rectangle 50"/>
          <p:cNvSpPr/>
          <p:nvPr/>
        </p:nvSpPr>
        <p:spPr>
          <a:xfrm>
            <a:off x="8487262" y="1125415"/>
            <a:ext cx="273543" cy="378779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53" name="TextBox 52"/>
          <p:cNvSpPr txBox="1"/>
          <p:nvPr/>
        </p:nvSpPr>
        <p:spPr>
          <a:xfrm rot="16200000">
            <a:off x="5955850" y="2614391"/>
            <a:ext cx="22354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b="1" dirty="0"/>
              <a:t>RENEWAL WITHOUT SITE VISIT </a:t>
            </a:r>
          </a:p>
        </p:txBody>
      </p:sp>
      <p:sp>
        <p:nvSpPr>
          <p:cNvPr id="54" name="TextBox 53"/>
          <p:cNvSpPr txBox="1"/>
          <p:nvPr/>
        </p:nvSpPr>
        <p:spPr>
          <a:xfrm rot="16200000">
            <a:off x="7504569" y="2614390"/>
            <a:ext cx="22354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b="1" dirty="0"/>
              <a:t>RENEWAL WITH SITE VISIT </a:t>
            </a: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9614" y="537362"/>
            <a:ext cx="253836" cy="287681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309" y="835418"/>
            <a:ext cx="276521" cy="241956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1075" y="854268"/>
            <a:ext cx="276521" cy="241956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3806" y="854268"/>
            <a:ext cx="276521" cy="241956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8251" y="547737"/>
            <a:ext cx="253836" cy="287681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4150" y="563416"/>
            <a:ext cx="253836" cy="287681"/>
          </a:xfrm>
          <a:prstGeom prst="rect">
            <a:avLst/>
          </a:prstGeom>
        </p:spPr>
      </p:pic>
      <p:sp>
        <p:nvSpPr>
          <p:cNvPr id="61" name="Rectangle 60"/>
          <p:cNvSpPr/>
          <p:nvPr/>
        </p:nvSpPr>
        <p:spPr>
          <a:xfrm>
            <a:off x="7341582" y="1871312"/>
            <a:ext cx="11163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1000" b="1" dirty="0"/>
              <a:t>Implementation </a:t>
            </a:r>
          </a:p>
          <a:p>
            <a:r>
              <a:rPr lang="fr-BE" sz="1000" b="1" dirty="0"/>
              <a:t>of the Further Improved Action Plan </a:t>
            </a: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1798" y="1572856"/>
            <a:ext cx="248459" cy="263517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5712328" y="1907077"/>
            <a:ext cx="111630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1000" b="1" dirty="0"/>
              <a:t>Implementation </a:t>
            </a:r>
          </a:p>
          <a:p>
            <a:r>
              <a:rPr lang="fr-BE" sz="1000" b="1" dirty="0"/>
              <a:t>of the Improved Action Plan </a:t>
            </a:r>
          </a:p>
        </p:txBody>
      </p:sp>
      <p:pic>
        <p:nvPicPr>
          <p:cNvPr id="64" name="Picture 6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9379" y="1572857"/>
            <a:ext cx="248459" cy="263517"/>
          </a:xfrm>
          <a:prstGeom prst="rect">
            <a:avLst/>
          </a:prstGeom>
        </p:spPr>
      </p:pic>
      <p:cxnSp>
        <p:nvCxnSpPr>
          <p:cNvPr id="65" name="Straight Arrow Connector 64"/>
          <p:cNvCxnSpPr/>
          <p:nvPr/>
        </p:nvCxnSpPr>
        <p:spPr>
          <a:xfrm flipV="1">
            <a:off x="6144267" y="4920719"/>
            <a:ext cx="750853" cy="7512"/>
          </a:xfrm>
          <a:prstGeom prst="straightConnector1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2056021" y="4417859"/>
            <a:ext cx="818089" cy="53661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000" b="1" dirty="0">
                <a:solidFill>
                  <a:schemeClr val="tx1"/>
                </a:solidFill>
              </a:rPr>
              <a:t>HR AWARD GRANTING</a:t>
            </a:r>
          </a:p>
        </p:txBody>
      </p:sp>
      <p:sp>
        <p:nvSpPr>
          <p:cNvPr id="67" name="Rectangle 66"/>
          <p:cNvSpPr/>
          <p:nvPr/>
        </p:nvSpPr>
        <p:spPr>
          <a:xfrm>
            <a:off x="5263364" y="4411184"/>
            <a:ext cx="818089" cy="53661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000" b="1" dirty="0">
                <a:solidFill>
                  <a:schemeClr val="tx1"/>
                </a:solidFill>
              </a:rPr>
              <a:t>HR AWARD GRANTING</a:t>
            </a:r>
          </a:p>
        </p:txBody>
      </p:sp>
      <p:pic>
        <p:nvPicPr>
          <p:cNvPr id="68" name="Picture 6" descr="G:\uffici\Europoli\HRSR\LOGO AWARDED\mail con LOGO\HR_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384" y="5083157"/>
            <a:ext cx="604047" cy="484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" name="TextBox 68"/>
          <p:cNvSpPr txBox="1"/>
          <p:nvPr/>
        </p:nvSpPr>
        <p:spPr>
          <a:xfrm>
            <a:off x="6111712" y="4594999"/>
            <a:ext cx="7521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000" b="1" dirty="0"/>
              <a:t>36 months</a:t>
            </a:r>
          </a:p>
        </p:txBody>
      </p:sp>
      <p:cxnSp>
        <p:nvCxnSpPr>
          <p:cNvPr id="70" name="Straight Arrow Connector 69"/>
          <p:cNvCxnSpPr/>
          <p:nvPr/>
        </p:nvCxnSpPr>
        <p:spPr>
          <a:xfrm flipV="1">
            <a:off x="7511861" y="4913207"/>
            <a:ext cx="750853" cy="7512"/>
          </a:xfrm>
          <a:prstGeom prst="straightConnector1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7418628" y="4594999"/>
            <a:ext cx="7521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000" b="1" dirty="0"/>
              <a:t>36 months</a:t>
            </a:r>
          </a:p>
        </p:txBody>
      </p:sp>
      <p:pic>
        <p:nvPicPr>
          <p:cNvPr id="72" name="Picture 6" descr="G:\uffici\Europoli\HRSR\LOGO AWARDED\mail con LOGO\HR_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563" y="5075043"/>
            <a:ext cx="604047" cy="484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Picture 6" descr="G:\uffici\Europoli\HRSR\LOGO AWARDED\mail con LOGO\HR_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335" y="5010373"/>
            <a:ext cx="604047" cy="484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" name="Right Arrow 73"/>
          <p:cNvSpPr/>
          <p:nvPr/>
        </p:nvSpPr>
        <p:spPr>
          <a:xfrm>
            <a:off x="464147" y="5915250"/>
            <a:ext cx="8296180" cy="471239"/>
          </a:xfrm>
          <a:prstGeom prst="rightArrow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b="1" dirty="0">
                <a:solidFill>
                  <a:schemeClr val="tx1"/>
                </a:solidFill>
              </a:rPr>
              <a:t>HRS4R – from PROGRESS to</a:t>
            </a:r>
            <a:r>
              <a:rPr lang="fr-BE" sz="1400" dirty="0">
                <a:solidFill>
                  <a:schemeClr val="tx1"/>
                </a:solidFill>
              </a:rPr>
              <a:t> </a:t>
            </a:r>
            <a:r>
              <a:rPr lang="fr-BE" sz="1400" b="1" dirty="0">
                <a:solidFill>
                  <a:schemeClr val="tx1"/>
                </a:solidFill>
              </a:rPr>
              <a:t>QUALITY</a:t>
            </a:r>
          </a:p>
        </p:txBody>
      </p:sp>
      <p:pic>
        <p:nvPicPr>
          <p:cNvPr id="75" name="Picture 7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7630" y="6424543"/>
            <a:ext cx="248459" cy="263517"/>
          </a:xfrm>
          <a:prstGeom prst="rect">
            <a:avLst/>
          </a:prstGeom>
        </p:spPr>
      </p:pic>
      <p:sp>
        <p:nvSpPr>
          <p:cNvPr id="76" name="TextBox 75"/>
          <p:cNvSpPr txBox="1"/>
          <p:nvPr/>
        </p:nvSpPr>
        <p:spPr>
          <a:xfrm>
            <a:off x="2588348" y="6440029"/>
            <a:ext cx="10726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000" b="1" dirty="0"/>
              <a:t>Institution </a:t>
            </a:r>
          </a:p>
        </p:txBody>
      </p:sp>
      <p:pic>
        <p:nvPicPr>
          <p:cNvPr id="77" name="Picture 7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3265" y="6398569"/>
            <a:ext cx="253836" cy="287681"/>
          </a:xfrm>
          <a:prstGeom prst="rect">
            <a:avLst/>
          </a:prstGeom>
        </p:spPr>
      </p:pic>
      <p:sp>
        <p:nvSpPr>
          <p:cNvPr id="78" name="TextBox 77"/>
          <p:cNvSpPr txBox="1"/>
          <p:nvPr/>
        </p:nvSpPr>
        <p:spPr>
          <a:xfrm>
            <a:off x="4130544" y="6419298"/>
            <a:ext cx="13929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000" b="1" dirty="0"/>
              <a:t>European Commission</a:t>
            </a:r>
          </a:p>
        </p:txBody>
      </p:sp>
      <p:pic>
        <p:nvPicPr>
          <p:cNvPr id="79" name="Picture 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6006" y="6430235"/>
            <a:ext cx="276521" cy="241956"/>
          </a:xfrm>
          <a:prstGeom prst="rect">
            <a:avLst/>
          </a:prstGeom>
        </p:spPr>
      </p:pic>
      <p:sp>
        <p:nvSpPr>
          <p:cNvPr id="80" name="TextBox 79"/>
          <p:cNvSpPr txBox="1"/>
          <p:nvPr/>
        </p:nvSpPr>
        <p:spPr>
          <a:xfrm>
            <a:off x="6487776" y="6391988"/>
            <a:ext cx="10726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000" b="1" dirty="0"/>
              <a:t>External Experts  </a:t>
            </a:r>
          </a:p>
        </p:txBody>
      </p:sp>
    </p:spTree>
    <p:extLst>
      <p:ext uri="{BB962C8B-B14F-4D97-AF65-F5344CB8AC3E}">
        <p14:creationId xmlns:p14="http://schemas.microsoft.com/office/powerpoint/2010/main" val="26740082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94</Words>
  <Application>Microsoft Office PowerPoint</Application>
  <PresentationFormat>Affichage à l'écran (4:3)</PresentationFormat>
  <Paragraphs>33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Office Theme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COSTACHE Mihaela-Elena (RTD-EXT)</dc:creator>
  <cp:lastModifiedBy>MEZERREB Nacera</cp:lastModifiedBy>
  <cp:revision>49</cp:revision>
  <dcterms:created xsi:type="dcterms:W3CDTF">2006-08-16T00:00:00Z</dcterms:created>
  <dcterms:modified xsi:type="dcterms:W3CDTF">2021-12-01T10:42:25Z</dcterms:modified>
</cp:coreProperties>
</file>