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10461-A79C-407D-B6C8-5F24CBACB345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9E788-A659-4989-82D9-7E4F48814D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2208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EA84F6-89AD-4AE3-BA8E-7603974821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7FE8845-99C8-4733-B9AE-2AA5361038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78AE0F-D498-4A9B-8351-2E4885F04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11D6-8D38-44C6-AE6E-BAC06B00C1B5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2DCCB5-87BC-4C37-8BB5-AC08BADFE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48097A-0536-42E1-94AC-10AED3E13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E40B-60AB-4229-AAEC-7CF11D6319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365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0ACE99-C342-4DB9-BBE0-D5F53A7D6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159A34-4AA9-4C68-B5A6-1B07D5D50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CDB40C-C3CC-4C3A-B013-D8A65292D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11D6-8D38-44C6-AE6E-BAC06B00C1B5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9592E0-305D-4A8C-A2D1-2DCB2056D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FB7392-8E61-46E9-BA90-C4CCE11DE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E40B-60AB-4229-AAEC-7CF11D6319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31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28EB1BA-C15D-4542-A456-B97B437545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EE06B27-BDF5-4E5B-9A89-7211B2FF9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B7E51C-2A7C-4DC0-A6A8-741661057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11D6-8D38-44C6-AE6E-BAC06B00C1B5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D4D720-9763-4C10-A2FE-5FAE5244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168563-6945-4132-B407-A7D070F25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E40B-60AB-4229-AAEC-7CF11D6319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399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7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3FBB1B-A08D-4308-8ED0-479261B96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2C7023-F52A-43E0-BA6E-5AD18AF1E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7A7CBD-EC3E-4595-86B4-28560DF04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11D6-8D38-44C6-AE6E-BAC06B00C1B5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76244E-1507-4FD8-B47B-C187FC78D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2EC70A-12CD-4E55-A293-2DABCBCB5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E40B-60AB-4229-AAEC-7CF11D6319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68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92052F-7EB6-493D-81C2-E0C1B13F3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6CA635-6E0C-445A-B2CD-0A2A57E3F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7D8B62-072D-41FC-8AB1-71BC9FFF8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11D6-8D38-44C6-AE6E-BAC06B00C1B5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D9B035-08D1-4759-A258-A55C10B20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3FA64E-4C18-4719-B8BF-7243982C4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E40B-60AB-4229-AAEC-7CF11D6319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019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01B83A-3340-49FE-9EC6-AE87D2F37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D0A52B-7188-4939-9633-CAEAF85700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0251E93-8BC4-4AA2-881F-2DF351FC6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AE01D9-2F91-41A5-A96C-0E9FD1B75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11D6-8D38-44C6-AE6E-BAC06B00C1B5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D16488-EFBB-46BA-9411-66F66AF2A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E4A8FB-1662-43D0-BA5F-F360CF939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E40B-60AB-4229-AAEC-7CF11D6319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79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1C5B35-FF3D-4BEE-8D9E-2BF5AFA93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12D58D-7067-43B4-AD4B-41D9F6638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554570-C0EB-4C69-AE68-EEC40EE77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AC1059D-7BF4-4CAB-9A85-6CC0E432BD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9562D12-4266-4057-8853-A25A583CA2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DAD93D3-CF16-4A65-9CAF-04B22A9EE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11D6-8D38-44C6-AE6E-BAC06B00C1B5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B67D626-90E8-460A-94F4-2FF5989C4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C5B67F7-643F-41A0-90F6-2CFEFA57D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E40B-60AB-4229-AAEC-7CF11D6319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85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2E9D94-1347-493B-9B10-EA1FB1B57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5085C2B-4C3C-4A5B-BCFC-9CD180F6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11D6-8D38-44C6-AE6E-BAC06B00C1B5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AECE5FF-B5CC-414B-8357-3F29CBFF1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C18397F-0774-429B-A3F4-B1CCE894E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E40B-60AB-4229-AAEC-7CF11D6319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78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A759BC8-240A-4243-92C1-2DA54B055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11D6-8D38-44C6-AE6E-BAC06B00C1B5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B8C67D-375F-4B1D-AF5F-CFFC3E2B1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D807070-18D4-4703-9394-72B28A248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E40B-60AB-4229-AAEC-7CF11D6319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097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1658EB-9095-4990-AE98-ED72AA21F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B0B79E-0A17-4F54-9B60-12539AB4F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59AC1EE-2F71-4F79-A5DA-491D0E006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231E7BE-7C90-433A-9D13-A3BC4C5A4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11D6-8D38-44C6-AE6E-BAC06B00C1B5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3B49B4-BB38-415D-8FC5-557EBB425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4E6BF2-B064-4828-8BE5-3069B8F18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E40B-60AB-4229-AAEC-7CF11D6319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03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C3CD8C-09AC-4B33-B708-75E4858BD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089093A-C609-433C-A7B8-6745F113B7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93BB398-BF5C-4AFB-B000-965E53669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5788CA-8EA5-41C3-A6AD-784D4DE65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11D6-8D38-44C6-AE6E-BAC06B00C1B5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FA21D8-B769-428E-85ED-C710BE5CE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E6BE94-BFD3-4B16-9637-0FEAD3454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8E40B-60AB-4229-AAEC-7CF11D6319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373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5F52AD3-E53E-499D-AE69-3F396520E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2DE682-909B-43FD-B01F-94BCC85C5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C344DD-1744-4EB9-BFE0-66614D2BBF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511D6-8D38-44C6-AE6E-BAC06B00C1B5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3A823E-14F8-4957-93D0-FAAD8D6148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F88CE1-F12E-4A78-A8A7-3186DE01E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8E40B-60AB-4229-AAEC-7CF11D6319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6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173197B6-3B38-4AFF-B24C-2B13749D3F2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66" y="438832"/>
            <a:ext cx="1668145" cy="67627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279EC92B-6101-472A-8231-6B31E7C65029}"/>
              </a:ext>
            </a:extLst>
          </p:cNvPr>
          <p:cNvSpPr txBox="1"/>
          <p:nvPr/>
        </p:nvSpPr>
        <p:spPr>
          <a:xfrm>
            <a:off x="4439816" y="468776"/>
            <a:ext cx="2448272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Directeur </a:t>
            </a:r>
          </a:p>
          <a:p>
            <a:pPr algn="ctr"/>
            <a:r>
              <a:rPr lang="fr-FR" sz="1200" dirty="0"/>
              <a:t>Franck PERROTIN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FCABCC6-35A5-401D-946A-64000A9E6A9B}"/>
              </a:ext>
            </a:extLst>
          </p:cNvPr>
          <p:cNvSpPr txBox="1"/>
          <p:nvPr/>
        </p:nvSpPr>
        <p:spPr>
          <a:xfrm>
            <a:off x="7824192" y="419984"/>
            <a:ext cx="3888432" cy="646331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Vice-Présidente en charge de la Formation </a:t>
            </a:r>
          </a:p>
          <a:p>
            <a:pPr algn="ctr"/>
            <a:r>
              <a:rPr lang="fr-FR" sz="1200" b="1" dirty="0"/>
              <a:t>et de la Vie Étudiante et de l’Insertion Professionnelle </a:t>
            </a:r>
          </a:p>
          <a:p>
            <a:pPr algn="ctr"/>
            <a:r>
              <a:rPr lang="fr-FR" sz="1200" dirty="0"/>
              <a:t>Nathalie KRIEF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A7FC186-9BB0-4481-93E3-D601284DFE87}"/>
              </a:ext>
            </a:extLst>
          </p:cNvPr>
          <p:cNvSpPr txBox="1"/>
          <p:nvPr/>
        </p:nvSpPr>
        <p:spPr>
          <a:xfrm>
            <a:off x="317619" y="1546828"/>
            <a:ext cx="3456384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Assistante de la Direction en charge de la CFVU</a:t>
            </a:r>
          </a:p>
          <a:p>
            <a:pPr algn="ctr"/>
            <a:r>
              <a:rPr lang="fr-FR" sz="1200" dirty="0"/>
              <a:t>Marie-Edith DELOCHE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638B85B-E97F-43FD-8D66-77FF58816185}"/>
              </a:ext>
            </a:extLst>
          </p:cNvPr>
          <p:cNvSpPr txBox="1"/>
          <p:nvPr/>
        </p:nvSpPr>
        <p:spPr>
          <a:xfrm>
            <a:off x="317620" y="2420888"/>
            <a:ext cx="1889947" cy="3785652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Pôle Scolarité Générale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 err="1"/>
              <a:t>Resp</a:t>
            </a:r>
            <a:r>
              <a:rPr lang="fr-FR" sz="1200" dirty="0"/>
              <a:t>: Laurence KOLOMOU</a:t>
            </a:r>
          </a:p>
          <a:p>
            <a:pPr algn="ctr"/>
            <a:endParaRPr lang="fr-FR" sz="1200" dirty="0"/>
          </a:p>
          <a:p>
            <a:pPr algn="ctr"/>
            <a:r>
              <a:rPr lang="fr-FR" sz="1200" b="1" dirty="0"/>
              <a:t>Service du Planning:</a:t>
            </a:r>
          </a:p>
          <a:p>
            <a:pPr algn="ctr"/>
            <a:endParaRPr lang="fr-FR" sz="1200" b="1" dirty="0"/>
          </a:p>
          <a:p>
            <a:pPr algn="ctr"/>
            <a:r>
              <a:rPr lang="fr-FR" sz="1200" dirty="0" err="1"/>
              <a:t>Mouna</a:t>
            </a:r>
            <a:r>
              <a:rPr lang="fr-FR" sz="1200" dirty="0"/>
              <a:t> BENHAMIDA</a:t>
            </a:r>
          </a:p>
          <a:p>
            <a:pPr algn="ctr"/>
            <a:r>
              <a:rPr lang="fr-FR" sz="1200" dirty="0"/>
              <a:t>Brice JORDY</a:t>
            </a:r>
          </a:p>
          <a:p>
            <a:pPr algn="ctr"/>
            <a:r>
              <a:rPr lang="fr-FR" sz="1200" dirty="0"/>
              <a:t>Maud VIRARD</a:t>
            </a:r>
          </a:p>
          <a:p>
            <a:pPr algn="ctr"/>
            <a:endParaRPr lang="fr-FR" sz="1200" dirty="0"/>
          </a:p>
          <a:p>
            <a:pPr algn="ctr"/>
            <a:r>
              <a:rPr lang="fr-FR" sz="1200" b="1" dirty="0"/>
              <a:t>Service des Diplômes:</a:t>
            </a:r>
          </a:p>
          <a:p>
            <a:pPr algn="ctr"/>
            <a:r>
              <a:rPr lang="fr-FR" sz="1200" dirty="0"/>
              <a:t>Célia DOMBON</a:t>
            </a:r>
          </a:p>
          <a:p>
            <a:pPr algn="ctr"/>
            <a:r>
              <a:rPr lang="fr-FR" sz="1200" dirty="0"/>
              <a:t>Nathalie de NAGY</a:t>
            </a:r>
          </a:p>
          <a:p>
            <a:pPr algn="ctr"/>
            <a:r>
              <a:rPr lang="fr-FR" sz="1200" dirty="0"/>
              <a:t>Zorha MONGHEAL</a:t>
            </a:r>
          </a:p>
          <a:p>
            <a:pPr algn="ctr"/>
            <a:endParaRPr lang="fr-FR" sz="1200" b="1" dirty="0"/>
          </a:p>
          <a:p>
            <a:pPr algn="ctr"/>
            <a:endParaRPr lang="fr-FR" sz="1200" dirty="0"/>
          </a:p>
          <a:p>
            <a:pPr algn="ctr"/>
            <a:endParaRPr lang="fr-FR" sz="1200" dirty="0"/>
          </a:p>
          <a:p>
            <a:pPr algn="ctr"/>
            <a:endParaRPr lang="fr-FR" sz="1200" dirty="0"/>
          </a:p>
          <a:p>
            <a:pPr algn="ctr"/>
            <a:endParaRPr lang="fr-FR" sz="1200" dirty="0"/>
          </a:p>
          <a:p>
            <a:pPr algn="ctr"/>
            <a:endParaRPr lang="fr-FR" sz="12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E13A596-D152-4C0A-A38E-86F29BB34F60}"/>
              </a:ext>
            </a:extLst>
          </p:cNvPr>
          <p:cNvSpPr txBox="1"/>
          <p:nvPr/>
        </p:nvSpPr>
        <p:spPr>
          <a:xfrm>
            <a:off x="2469951" y="2420885"/>
            <a:ext cx="2782644" cy="3816429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Pôle Formation </a:t>
            </a:r>
          </a:p>
          <a:p>
            <a:pPr algn="ctr"/>
            <a:r>
              <a:rPr lang="fr-FR" sz="1200" b="1" dirty="0"/>
              <a:t>&amp; Applications de Gestion</a:t>
            </a:r>
          </a:p>
          <a:p>
            <a:pPr algn="ctr"/>
            <a:endParaRPr lang="fr-FR" sz="1200" b="1" dirty="0"/>
          </a:p>
          <a:p>
            <a:pPr algn="ctr"/>
            <a:r>
              <a:rPr lang="fr-FR" sz="1200" dirty="0" err="1"/>
              <a:t>Resp</a:t>
            </a:r>
            <a:r>
              <a:rPr lang="fr-FR" sz="1200" dirty="0"/>
              <a:t>: Valérie GROSJEAN</a:t>
            </a:r>
          </a:p>
          <a:p>
            <a:pPr algn="ctr"/>
            <a:endParaRPr lang="fr-FR" sz="1200" dirty="0"/>
          </a:p>
          <a:p>
            <a:pPr marL="0" marR="0" algn="ctr">
              <a:lnSpc>
                <a:spcPts val="1199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200" dirty="0">
                <a:latin typeface="JOMSAM+Calibri Bold"/>
                <a:cs typeface="JOMSAM+Calibri Bold"/>
              </a:rPr>
              <a:t>Adjointe à la Responsable de Pôle:</a:t>
            </a:r>
          </a:p>
          <a:p>
            <a:pPr marL="0" marR="0" algn="ctr">
              <a:lnSpc>
                <a:spcPts val="1199"/>
              </a:lnSpc>
              <a:spcBef>
                <a:spcPts val="0"/>
              </a:spcBef>
              <a:spcAft>
                <a:spcPts val="0"/>
              </a:spcAft>
            </a:pPr>
            <a:endParaRPr lang="fr-FR" sz="1200" dirty="0">
              <a:latin typeface="JOMSAM+Calibri Bold"/>
              <a:cs typeface="JOMSAM+Calibri Bold"/>
            </a:endParaRPr>
          </a:p>
          <a:p>
            <a:pPr marL="0" marR="0" algn="ctr">
              <a:lnSpc>
                <a:spcPts val="1199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200" dirty="0">
                <a:latin typeface="JOMSAM+Calibri Bold"/>
                <a:cs typeface="JOMSAM+Calibri Bold"/>
              </a:rPr>
              <a:t> </a:t>
            </a:r>
            <a:r>
              <a:rPr lang="fr-FR" sz="1200" dirty="0">
                <a:cs typeface="JOMSAM+Calibri Bold"/>
              </a:rPr>
              <a:t>Magali</a:t>
            </a:r>
            <a:r>
              <a:rPr lang="fr-FR" sz="1200" spc="17" dirty="0">
                <a:cs typeface="JOMSAM+Calibri Bold"/>
              </a:rPr>
              <a:t> </a:t>
            </a:r>
            <a:r>
              <a:rPr lang="fr-FR" sz="1200" dirty="0">
                <a:cs typeface="JOMSAM+Calibri Bold"/>
              </a:rPr>
              <a:t>FLECHET</a:t>
            </a:r>
          </a:p>
          <a:p>
            <a:pPr marL="0" marR="0" algn="ctr">
              <a:lnSpc>
                <a:spcPts val="1199"/>
              </a:lnSpc>
              <a:spcBef>
                <a:spcPts val="0"/>
              </a:spcBef>
              <a:spcAft>
                <a:spcPts val="0"/>
              </a:spcAft>
            </a:pPr>
            <a:endParaRPr lang="fr-FR" sz="1200" dirty="0">
              <a:cs typeface="JOMSAM+Calibri Bold"/>
            </a:endParaRPr>
          </a:p>
          <a:p>
            <a:pPr marL="128155" marR="0" algn="ctr">
              <a:lnSpc>
                <a:spcPts val="1199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200" b="1" dirty="0">
                <a:cs typeface="JOMSAM+Calibri Bold"/>
              </a:rPr>
              <a:t>Service des Outils et Expertise Métiers:</a:t>
            </a:r>
          </a:p>
          <a:p>
            <a:pPr marL="128155" marR="0" algn="ctr">
              <a:lnSpc>
                <a:spcPts val="1199"/>
              </a:lnSpc>
              <a:spcBef>
                <a:spcPts val="0"/>
              </a:spcBef>
              <a:spcAft>
                <a:spcPts val="0"/>
              </a:spcAft>
            </a:pPr>
            <a:endParaRPr lang="fr-FR" sz="1200" b="1" dirty="0">
              <a:cs typeface="JOMSAM+Calibri Bold"/>
            </a:endParaRPr>
          </a:p>
          <a:p>
            <a:pPr marL="183959" marR="0" algn="ctr">
              <a:lnSpc>
                <a:spcPts val="1199"/>
              </a:lnSpc>
              <a:spcBef>
                <a:spcPts val="290"/>
              </a:spcBef>
              <a:spcAft>
                <a:spcPts val="0"/>
              </a:spcAft>
            </a:pPr>
            <a:r>
              <a:rPr lang="fr-FR" sz="1200" dirty="0" err="1">
                <a:cs typeface="JOMSAM+Calibri Bold"/>
              </a:rPr>
              <a:t>Resp</a:t>
            </a:r>
            <a:r>
              <a:rPr lang="fr-FR" sz="1200" dirty="0">
                <a:cs typeface="JOMSAM+Calibri Bold"/>
              </a:rPr>
              <a:t>:</a:t>
            </a:r>
            <a:r>
              <a:rPr lang="fr-FR" sz="1200" spc="10" dirty="0">
                <a:cs typeface="JOMSAM+Calibri Bold"/>
              </a:rPr>
              <a:t> </a:t>
            </a:r>
            <a:r>
              <a:rPr lang="fr-FR" sz="1200" dirty="0">
                <a:cs typeface="JOMSAM+Calibri Bold"/>
              </a:rPr>
              <a:t>Magali</a:t>
            </a:r>
            <a:r>
              <a:rPr lang="fr-FR" sz="1200" spc="17" dirty="0">
                <a:cs typeface="JOMSAM+Calibri Bold"/>
              </a:rPr>
              <a:t> </a:t>
            </a:r>
            <a:r>
              <a:rPr lang="fr-FR" sz="1200" dirty="0">
                <a:cs typeface="JOMSAM+Calibri Bold"/>
              </a:rPr>
              <a:t>FLECHET</a:t>
            </a:r>
          </a:p>
          <a:p>
            <a:pPr marL="183959" marR="0" algn="ctr">
              <a:lnSpc>
                <a:spcPts val="1199"/>
              </a:lnSpc>
              <a:spcBef>
                <a:spcPts val="290"/>
              </a:spcBef>
              <a:spcAft>
                <a:spcPts val="0"/>
              </a:spcAft>
            </a:pPr>
            <a:r>
              <a:rPr lang="fr-FR" sz="1200" dirty="0">
                <a:cs typeface="JOMSAM+Calibri Bold"/>
              </a:rPr>
              <a:t>Kildine GUILLAUME</a:t>
            </a:r>
          </a:p>
          <a:p>
            <a:pPr marL="183959" marR="0" algn="ctr">
              <a:lnSpc>
                <a:spcPts val="1199"/>
              </a:lnSpc>
              <a:spcBef>
                <a:spcPts val="290"/>
              </a:spcBef>
              <a:spcAft>
                <a:spcPts val="0"/>
              </a:spcAft>
            </a:pPr>
            <a:endParaRPr lang="fr-FR" sz="1200" dirty="0">
              <a:cs typeface="JOMSAM+Calibri Bold"/>
            </a:endParaRPr>
          </a:p>
          <a:p>
            <a:pPr marL="183959" marR="0" algn="ctr">
              <a:lnSpc>
                <a:spcPts val="1199"/>
              </a:lnSpc>
              <a:spcBef>
                <a:spcPts val="290"/>
              </a:spcBef>
              <a:spcAft>
                <a:spcPts val="0"/>
              </a:spcAft>
            </a:pPr>
            <a:r>
              <a:rPr lang="fr-FR" sz="1200" b="1" dirty="0">
                <a:cs typeface="JOMSAM+Calibri Bold"/>
              </a:rPr>
              <a:t>Centre des Inscriptions:</a:t>
            </a:r>
          </a:p>
          <a:p>
            <a:pPr marL="183959" marR="0" algn="ctr">
              <a:lnSpc>
                <a:spcPts val="1199"/>
              </a:lnSpc>
              <a:spcBef>
                <a:spcPts val="290"/>
              </a:spcBef>
              <a:spcAft>
                <a:spcPts val="0"/>
              </a:spcAft>
            </a:pPr>
            <a:endParaRPr lang="fr-FR" sz="1200" b="1" dirty="0">
              <a:cs typeface="JOMSAM+Calibri Bold"/>
            </a:endParaRPr>
          </a:p>
          <a:p>
            <a:pPr marL="183959" marR="0" algn="ctr">
              <a:lnSpc>
                <a:spcPts val="1199"/>
              </a:lnSpc>
              <a:spcBef>
                <a:spcPts val="290"/>
              </a:spcBef>
              <a:spcAft>
                <a:spcPts val="0"/>
              </a:spcAft>
            </a:pPr>
            <a:r>
              <a:rPr lang="fr-FR" sz="1200" dirty="0" err="1">
                <a:cs typeface="JOMSAM+Calibri Bold"/>
              </a:rPr>
              <a:t>Resp</a:t>
            </a:r>
            <a:r>
              <a:rPr lang="fr-FR" sz="1200" dirty="0">
                <a:cs typeface="JOMSAM+Calibri Bold"/>
              </a:rPr>
              <a:t>: Laurie DUFRECHOU</a:t>
            </a:r>
          </a:p>
          <a:p>
            <a:pPr marL="183959" marR="0" algn="ctr">
              <a:lnSpc>
                <a:spcPts val="1199"/>
              </a:lnSpc>
              <a:spcBef>
                <a:spcPts val="290"/>
              </a:spcBef>
              <a:spcAft>
                <a:spcPts val="0"/>
              </a:spcAft>
            </a:pPr>
            <a:r>
              <a:rPr lang="fr-FR" sz="1200" dirty="0">
                <a:cs typeface="JOMSAM+Calibri Bold"/>
              </a:rPr>
              <a:t>Clara GIRARD</a:t>
            </a:r>
          </a:p>
          <a:p>
            <a:pPr marL="183959" marR="0" algn="ctr">
              <a:lnSpc>
                <a:spcPts val="1199"/>
              </a:lnSpc>
              <a:spcBef>
                <a:spcPts val="290"/>
              </a:spcBef>
              <a:spcAft>
                <a:spcPts val="0"/>
              </a:spcAft>
            </a:pPr>
            <a:r>
              <a:rPr lang="fr-FR" sz="1200" dirty="0">
                <a:cs typeface="JOMSAM+Calibri Bold"/>
              </a:rPr>
              <a:t>Evelina GUERGOVA</a:t>
            </a:r>
          </a:p>
          <a:p>
            <a:pPr algn="ctr"/>
            <a:endParaRPr lang="fr-FR" sz="1100" dirty="0"/>
          </a:p>
          <a:p>
            <a:pPr algn="ctr"/>
            <a:endParaRPr lang="fr-FR" sz="11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B634111-E9C8-4926-B8A5-93AF830170A5}"/>
              </a:ext>
            </a:extLst>
          </p:cNvPr>
          <p:cNvSpPr txBox="1"/>
          <p:nvPr/>
        </p:nvSpPr>
        <p:spPr>
          <a:xfrm>
            <a:off x="5465669" y="2420886"/>
            <a:ext cx="1941255" cy="2677656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Pôle Vie Étudiante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 err="1"/>
              <a:t>Resp</a:t>
            </a:r>
            <a:r>
              <a:rPr lang="fr-FR" sz="1200" dirty="0"/>
              <a:t>: Elodie BAYOUD</a:t>
            </a:r>
          </a:p>
          <a:p>
            <a:pPr algn="ctr"/>
            <a:endParaRPr lang="fr-FR" sz="1200" dirty="0">
              <a:latin typeface="JOMSAM+Calibri Bold" panose="020B0604020202020204"/>
              <a:cs typeface="AMNCQK+Calibri"/>
            </a:endParaRPr>
          </a:p>
          <a:p>
            <a:pPr algn="ctr"/>
            <a:r>
              <a:rPr lang="fr-FR" sz="1200" dirty="0"/>
              <a:t>Oriane DUMAS</a:t>
            </a:r>
          </a:p>
          <a:p>
            <a:pPr algn="ctr"/>
            <a:r>
              <a:rPr lang="fr-FR" sz="1200" dirty="0"/>
              <a:t>Marion GURDEBEKE</a:t>
            </a:r>
          </a:p>
          <a:p>
            <a:pPr algn="ctr"/>
            <a:r>
              <a:rPr lang="fr-FR" sz="1200" dirty="0"/>
              <a:t>Christine MACHET </a:t>
            </a:r>
          </a:p>
          <a:p>
            <a:pPr algn="ctr"/>
            <a:endParaRPr lang="fr-FR" sz="1200" dirty="0"/>
          </a:p>
          <a:p>
            <a:pPr algn="ctr"/>
            <a:r>
              <a:rPr lang="fr-FR" sz="1200" b="1" dirty="0"/>
              <a:t>Assistantes sociales:</a:t>
            </a:r>
          </a:p>
          <a:p>
            <a:pPr algn="ctr"/>
            <a:endParaRPr lang="fr-FR" sz="1200" b="1" dirty="0"/>
          </a:p>
          <a:p>
            <a:pPr algn="ctr"/>
            <a:r>
              <a:rPr lang="fr-FR" sz="1200" dirty="0" err="1"/>
              <a:t>Nafissa</a:t>
            </a:r>
            <a:r>
              <a:rPr lang="fr-FR" sz="1200" dirty="0"/>
              <a:t> EL KHALDI</a:t>
            </a:r>
          </a:p>
          <a:p>
            <a:pPr algn="ctr"/>
            <a:r>
              <a:rPr lang="fr-FR" sz="1200" dirty="0"/>
              <a:t>Sylvie GAUTHIER</a:t>
            </a:r>
          </a:p>
          <a:p>
            <a:pPr algn="ctr"/>
            <a:endParaRPr lang="fr-FR" sz="800" dirty="0"/>
          </a:p>
          <a:p>
            <a:pPr algn="ctr"/>
            <a:endParaRPr lang="fr-FR" sz="800" dirty="0"/>
          </a:p>
          <a:p>
            <a:pPr algn="ctr"/>
            <a:endParaRPr lang="fr-FR" sz="8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66D0B8D-0064-4FA1-A81A-39E8B240A951}"/>
              </a:ext>
            </a:extLst>
          </p:cNvPr>
          <p:cNvSpPr txBox="1"/>
          <p:nvPr/>
        </p:nvSpPr>
        <p:spPr>
          <a:xfrm>
            <a:off x="7680176" y="2420886"/>
            <a:ext cx="1941254" cy="2623795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Pôle Handicap Étudiant</a:t>
            </a:r>
          </a:p>
          <a:p>
            <a:pPr algn="ctr"/>
            <a:endParaRPr lang="fr-FR" sz="1200" b="1" dirty="0"/>
          </a:p>
          <a:p>
            <a:pPr algn="ctr"/>
            <a:r>
              <a:rPr lang="fr-FR" sz="1200" dirty="0" err="1"/>
              <a:t>Resp</a:t>
            </a:r>
            <a:r>
              <a:rPr lang="fr-FR" sz="1200" dirty="0"/>
              <a:t>: Magali </a:t>
            </a:r>
          </a:p>
          <a:p>
            <a:pPr algn="ctr"/>
            <a:r>
              <a:rPr lang="fr-FR" sz="1200" dirty="0"/>
              <a:t>LASTRICANI-JOLIVET</a:t>
            </a:r>
          </a:p>
          <a:p>
            <a:pPr algn="ctr"/>
            <a:r>
              <a:rPr lang="fr-FR" sz="1200" i="1" dirty="0"/>
              <a:t>Référente handicap étudiant</a:t>
            </a:r>
          </a:p>
          <a:p>
            <a:pPr algn="ctr"/>
            <a:endParaRPr lang="fr-FR" sz="1200" i="1" dirty="0"/>
          </a:p>
          <a:p>
            <a:pPr algn="ctr"/>
            <a:r>
              <a:rPr lang="fr-FR" sz="1200" b="1" dirty="0"/>
              <a:t>Adjointe </a:t>
            </a:r>
          </a:p>
          <a:p>
            <a:pPr algn="ctr"/>
            <a:r>
              <a:rPr lang="fr-FR" sz="1200" b="1" dirty="0"/>
              <a:t>au Responsable de Pôle: </a:t>
            </a:r>
          </a:p>
          <a:p>
            <a:pPr algn="ctr"/>
            <a:r>
              <a:rPr lang="fr-FR" sz="1200" dirty="0">
                <a:latin typeface="AMNCQK+Calibri"/>
                <a:cs typeface="AMNCQK+Calibri"/>
              </a:rPr>
              <a:t>Flore</a:t>
            </a:r>
            <a:r>
              <a:rPr lang="fr-FR" sz="1200" spc="11" dirty="0">
                <a:latin typeface="AMNCQK+Calibri"/>
                <a:cs typeface="AMNCQK+Calibri"/>
              </a:rPr>
              <a:t> </a:t>
            </a:r>
            <a:r>
              <a:rPr lang="fr-FR" sz="1200" dirty="0">
                <a:latin typeface="AMNCQK+Calibri"/>
                <a:cs typeface="AMNCQK+Calibri"/>
              </a:rPr>
              <a:t>DEGUEURCE</a:t>
            </a:r>
          </a:p>
          <a:p>
            <a:pPr algn="ctr"/>
            <a:endParaRPr lang="fr-FR" sz="1200" dirty="0"/>
          </a:p>
          <a:p>
            <a:pPr marL="76327" marR="0" algn="ctr">
              <a:lnSpc>
                <a:spcPts val="1199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200" dirty="0">
                <a:latin typeface="AMNCQK+Calibri"/>
                <a:cs typeface="AMNCQK+Calibri"/>
              </a:rPr>
              <a:t>Elsa CANIZARES</a:t>
            </a:r>
          </a:p>
          <a:p>
            <a:pPr marL="76327" marR="0" algn="ctr">
              <a:lnSpc>
                <a:spcPts val="1199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200" dirty="0">
                <a:latin typeface="AMNCQK+Calibri"/>
                <a:cs typeface="AMNCQK+Calibri"/>
              </a:rPr>
              <a:t>Alice LAPOUGE</a:t>
            </a:r>
          </a:p>
          <a:p>
            <a:pPr marL="76327" marR="0" algn="ctr">
              <a:lnSpc>
                <a:spcPts val="1199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200" spc="-23" dirty="0">
                <a:latin typeface="AMNCQK+Calibri"/>
                <a:cs typeface="AMNCQK+Calibri"/>
              </a:rPr>
              <a:t>Fa</a:t>
            </a:r>
            <a:r>
              <a:rPr lang="fr-FR" sz="1200" dirty="0">
                <a:latin typeface="PCWOKA+Calibri"/>
                <a:cs typeface="PCWOKA+Calibri"/>
              </a:rPr>
              <a:t>t</a:t>
            </a:r>
            <a:r>
              <a:rPr lang="fr-FR" sz="1200" dirty="0">
                <a:latin typeface="AMNCQK+Calibri"/>
                <a:cs typeface="AMNCQK+Calibri"/>
              </a:rPr>
              <a:t>ma </a:t>
            </a:r>
            <a:r>
              <a:rPr lang="fr-FR" sz="1200" spc="-13" dirty="0">
                <a:latin typeface="AMNCQK+Calibri"/>
                <a:cs typeface="AMNCQK+Calibri"/>
              </a:rPr>
              <a:t>NEKOUL</a:t>
            </a:r>
          </a:p>
          <a:p>
            <a:pPr algn="ctr"/>
            <a:endParaRPr lang="fr-FR" sz="1200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6161C38-3E47-4C2F-83FF-709611DAE17F}"/>
              </a:ext>
            </a:extLst>
          </p:cNvPr>
          <p:cNvSpPr txBox="1"/>
          <p:nvPr/>
        </p:nvSpPr>
        <p:spPr>
          <a:xfrm>
            <a:off x="9912422" y="2420885"/>
            <a:ext cx="1857429" cy="1910395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Pôle Réussite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 err="1"/>
              <a:t>Resp</a:t>
            </a:r>
            <a:r>
              <a:rPr lang="fr-FR" sz="1200" dirty="0"/>
              <a:t>: Fabien LAFAY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/>
              <a:t>Florianne BUISSON</a:t>
            </a:r>
          </a:p>
          <a:p>
            <a:pPr algn="ctr"/>
            <a:r>
              <a:rPr lang="fr-FR" sz="1200" dirty="0"/>
              <a:t>Florian GONNET</a:t>
            </a:r>
          </a:p>
          <a:p>
            <a:pPr algn="ctr"/>
            <a:r>
              <a:rPr lang="fr-FR" sz="1200" dirty="0"/>
              <a:t>Laura Le GOUESTRE</a:t>
            </a:r>
          </a:p>
          <a:p>
            <a:pPr algn="ctr"/>
            <a:r>
              <a:rPr lang="fr-FR" sz="1200" dirty="0"/>
              <a:t>Pierre-Guy VASCHALDE</a:t>
            </a:r>
          </a:p>
          <a:p>
            <a:pPr algn="ctr"/>
            <a:endParaRPr lang="fr-FR" sz="1200" dirty="0"/>
          </a:p>
          <a:p>
            <a:pPr marL="176758" marR="0">
              <a:lnSpc>
                <a:spcPts val="1199"/>
              </a:lnSpc>
              <a:spcBef>
                <a:spcPts val="0"/>
              </a:spcBef>
              <a:spcAft>
                <a:spcPts val="0"/>
              </a:spcAft>
            </a:pPr>
            <a:endParaRPr lang="fr-FR" sz="1200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7910A3F-524D-4AB2-84E0-38394D05437E}"/>
              </a:ext>
            </a:extLst>
          </p:cNvPr>
          <p:cNvSpPr txBox="1"/>
          <p:nvPr/>
        </p:nvSpPr>
        <p:spPr>
          <a:xfrm>
            <a:off x="4439816" y="1546828"/>
            <a:ext cx="2448272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Adjointe au Directeur</a:t>
            </a:r>
          </a:p>
          <a:p>
            <a:pPr algn="ctr"/>
            <a:r>
              <a:rPr lang="fr-FR" sz="1200" dirty="0"/>
              <a:t>Valérie GROSJEAN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FF0EF48E-03FE-4E36-A020-1CE5E3B624E5}"/>
              </a:ext>
            </a:extLst>
          </p:cNvPr>
          <p:cNvCxnSpPr/>
          <p:nvPr/>
        </p:nvCxnSpPr>
        <p:spPr>
          <a:xfrm flipH="1">
            <a:off x="3774003" y="930441"/>
            <a:ext cx="665813" cy="616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DDE76FB9-3541-49DD-8CB3-25B87FF7BCC1}"/>
              </a:ext>
            </a:extLst>
          </p:cNvPr>
          <p:cNvCxnSpPr/>
          <p:nvPr/>
        </p:nvCxnSpPr>
        <p:spPr>
          <a:xfrm flipH="1">
            <a:off x="2207567" y="2008493"/>
            <a:ext cx="2232249" cy="412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0CAF71F9-E56E-48AB-8235-5A48709533C8}"/>
              </a:ext>
            </a:extLst>
          </p:cNvPr>
          <p:cNvCxnSpPr/>
          <p:nvPr/>
        </p:nvCxnSpPr>
        <p:spPr>
          <a:xfrm>
            <a:off x="4799856" y="2008493"/>
            <a:ext cx="0" cy="412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8C974CEF-E6D6-4B65-B0A4-A72404F77BD8}"/>
              </a:ext>
            </a:extLst>
          </p:cNvPr>
          <p:cNvCxnSpPr/>
          <p:nvPr/>
        </p:nvCxnSpPr>
        <p:spPr>
          <a:xfrm>
            <a:off x="6312024" y="2008493"/>
            <a:ext cx="0" cy="412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215D5B7A-463A-406A-BFCB-0417576C6099}"/>
              </a:ext>
            </a:extLst>
          </p:cNvPr>
          <p:cNvCxnSpPr/>
          <p:nvPr/>
        </p:nvCxnSpPr>
        <p:spPr>
          <a:xfrm>
            <a:off x="6888088" y="2008493"/>
            <a:ext cx="936104" cy="412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EDE9B71A-E0CA-4C4B-B960-BBE83C53483A}"/>
              </a:ext>
            </a:extLst>
          </p:cNvPr>
          <p:cNvCxnSpPr/>
          <p:nvPr/>
        </p:nvCxnSpPr>
        <p:spPr>
          <a:xfrm>
            <a:off x="6888088" y="1546828"/>
            <a:ext cx="3024336" cy="874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6DA013D3-256C-41CB-B506-C631FD4D295A}"/>
              </a:ext>
            </a:extLst>
          </p:cNvPr>
          <p:cNvCxnSpPr/>
          <p:nvPr/>
        </p:nvCxnSpPr>
        <p:spPr>
          <a:xfrm>
            <a:off x="5591944" y="930441"/>
            <a:ext cx="0" cy="616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08F06B2D-4D99-4505-96E6-DA70F824108C}"/>
              </a:ext>
            </a:extLst>
          </p:cNvPr>
          <p:cNvSpPr txBox="1"/>
          <p:nvPr/>
        </p:nvSpPr>
        <p:spPr>
          <a:xfrm>
            <a:off x="5449902" y="5311172"/>
            <a:ext cx="62469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Direction des Etudes et de la Vie Universitaire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2023 – 2024</a:t>
            </a:r>
          </a:p>
          <a:p>
            <a:pPr algn="ctr"/>
            <a:r>
              <a:rPr lang="fr-FR" b="1" dirty="0">
                <a:solidFill>
                  <a:srgbClr val="0070C0"/>
                </a:solidFill>
              </a:rPr>
              <a:t>Organigramme</a:t>
            </a:r>
          </a:p>
        </p:txBody>
      </p:sp>
      <p:cxnSp>
        <p:nvCxnSpPr>
          <p:cNvPr id="6" name="Connecteur : en arc 5">
            <a:extLst>
              <a:ext uri="{FF2B5EF4-FFF2-40B4-BE49-F238E27FC236}">
                <a16:creationId xmlns:a16="http://schemas.microsoft.com/office/drawing/2014/main" id="{3E0B20FE-8428-43A8-95E6-778CC218DFD3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6888088" y="699609"/>
            <a:ext cx="936104" cy="43541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CF9D4C6-CA3B-4701-AEE8-5FEA3AC76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19 septembre 2023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BA1EA2-5DFC-480F-AC50-FB92C7D9C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064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</TotalTime>
  <Words>184</Words>
  <Application>Microsoft Office PowerPoint</Application>
  <PresentationFormat>Grand écran</PresentationFormat>
  <Paragraphs>84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AMNCQK+Calibri</vt:lpstr>
      <vt:lpstr>Arial</vt:lpstr>
      <vt:lpstr>Calibri</vt:lpstr>
      <vt:lpstr>Calibri Light</vt:lpstr>
      <vt:lpstr>JOMSAM+Calibri Bold</vt:lpstr>
      <vt:lpstr>PCWOKA+Calibri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DELOCHE Marie-Edith</dc:creator>
  <cp:lastModifiedBy>DELOCHE Marie-Edith</cp:lastModifiedBy>
  <cp:revision>11</cp:revision>
  <dcterms:created xsi:type="dcterms:W3CDTF">2023-09-08T06:05:56Z</dcterms:created>
  <dcterms:modified xsi:type="dcterms:W3CDTF">2023-09-19T13:39:28Z</dcterms:modified>
</cp:coreProperties>
</file>