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7" r:id="rId34"/>
    <p:sldId id="287" r:id="rId35"/>
    <p:sldId id="288" r:id="rId36"/>
    <p:sldId id="296" r:id="rId37"/>
    <p:sldId id="289" r:id="rId38"/>
    <p:sldId id="290" r:id="rId39"/>
    <p:sldId id="291" r:id="rId40"/>
    <p:sldId id="292" r:id="rId41"/>
    <p:sldId id="293" r:id="rId42"/>
    <p:sldId id="294" r:id="rId43"/>
  </p:sldIdLst>
  <p:sldSz cx="9144000" cy="6858000" type="screen4x3"/>
  <p:notesSz cx="6797675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996"/>
    <a:srgbClr val="870B40"/>
    <a:srgbClr val="2465CE"/>
    <a:srgbClr val="0E4A49"/>
    <a:srgbClr val="EDB755"/>
    <a:srgbClr val="236F6D"/>
    <a:srgbClr val="E3136C"/>
    <a:srgbClr val="EAD586"/>
    <a:srgbClr val="B4BF49"/>
    <a:srgbClr val="952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28" autoAdjust="0"/>
  </p:normalViewPr>
  <p:slideViewPr>
    <p:cSldViewPr>
      <p:cViewPr>
        <p:scale>
          <a:sx n="100" d="100"/>
          <a:sy n="100" d="100"/>
        </p:scale>
        <p:origin x="-1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26F5C-22B4-42A0-B0DF-857F386DB316}" type="datetimeFigureOut">
              <a:rPr lang="fr-FR" smtClean="0"/>
              <a:pPr/>
              <a:t>22/01/2013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AB430-ACA3-48D8-B626-A5BA12FC1F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73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AB430-ACA3-48D8-B626-A5BA12FC1FF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39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AB430-ACA3-48D8-B626-A5BA12FC1FF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24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4611-E188-4932-910B-4FF8CB6BE205}" type="datetimeFigureOut">
              <a:rPr lang="fr-FR"/>
              <a:pPr>
                <a:defRPr/>
              </a:pPr>
              <a:t>22/01/2013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CC471-CD9D-41A7-9808-8253566333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28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DCA2-CAEA-434A-B628-BBD97CDD9CBD}" type="datetimeFigureOut">
              <a:rPr lang="fr-FR"/>
              <a:pPr>
                <a:defRPr/>
              </a:pPr>
              <a:t>22/01/2013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D4B0-DA3D-4EEB-ABF0-E501497B1A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98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9683-0F5A-4163-B2E3-41B2E9133AA3}" type="datetimeFigureOut">
              <a:rPr lang="fr-FR"/>
              <a:pPr>
                <a:defRPr/>
              </a:pPr>
              <a:t>22/01/2013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A84B-ED97-4E94-B4E1-1096F4E0D7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9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77909-AB56-4E2E-A35D-4D75FDD564E0}" type="datetimeFigureOut">
              <a:rPr lang="fr-FR"/>
              <a:pPr>
                <a:defRPr/>
              </a:pPr>
              <a:t>22/01/2013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2702-71FD-478C-8ABB-00E2043F09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AB2F-D790-4E6F-88A9-DA5C76C57C29}" type="datetimeFigureOut">
              <a:rPr lang="fr-FR"/>
              <a:pPr>
                <a:defRPr/>
              </a:pPr>
              <a:t>22/01/2013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8419B-D1D5-4EA7-85C7-8C4B738572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33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E0E81-A132-422B-8383-AC0E42359289}" type="datetimeFigureOut">
              <a:rPr lang="fr-FR"/>
              <a:pPr>
                <a:defRPr/>
              </a:pPr>
              <a:t>22/01/2013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E2E1-A6B6-4F26-B06A-13DE15CFE1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68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6BCC-4108-4BE4-9D39-3DFA14528907}" type="datetimeFigureOut">
              <a:rPr lang="fr-FR"/>
              <a:pPr>
                <a:defRPr/>
              </a:pPr>
              <a:t>22/01/2013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EB09-07B6-4256-B353-8645FE8826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32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3B2B-7441-41E7-8825-B260D7103881}" type="datetimeFigureOut">
              <a:rPr lang="fr-FR"/>
              <a:pPr>
                <a:defRPr/>
              </a:pPr>
              <a:t>22/01/2013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4293A-D3EC-40C4-86BF-28980BB689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63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1873-C42E-4FA9-96A2-D2FF70FFA4E7}" type="datetimeFigureOut">
              <a:rPr lang="fr-FR"/>
              <a:pPr>
                <a:defRPr/>
              </a:pPr>
              <a:t>22/01/2013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69B1-C8FD-446A-965C-195903FCD5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64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3EF7E-EC6A-4222-A2D7-6E344B7272B5}" type="datetimeFigureOut">
              <a:rPr lang="fr-FR"/>
              <a:pPr>
                <a:defRPr/>
              </a:pPr>
              <a:t>22/01/2013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AEDD-7F61-47AD-AFA0-685A038239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07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69DD-FC4F-4AC2-B804-D93011214305}" type="datetimeFigureOut">
              <a:rPr lang="fr-FR"/>
              <a:pPr>
                <a:defRPr/>
              </a:pPr>
              <a:t>22/01/2013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18D7-FCA1-400B-8588-80133EE2BA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07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E376E3-1398-47AF-B5E0-BC311E8D82D4}" type="datetimeFigureOut">
              <a:rPr lang="fr-FR"/>
              <a:pPr>
                <a:defRPr/>
              </a:pPr>
              <a:t>22/01/2013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3C03DE-8CD6-4E7F-86D4-7481DC92F8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ses.fr/" TargetMode="Externa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18458" y="400506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300" dirty="0" smtClean="0">
                <a:solidFill>
                  <a:schemeClr val="bg1"/>
                </a:solidFill>
                <a:latin typeface="28 Days Later" pitchFamily="34" charset="0"/>
              </a:rPr>
              <a:t>QUIZZ 2013</a:t>
            </a:r>
            <a:endParaRPr lang="fr-FR" sz="6000" b="1" spc="300" dirty="0">
              <a:solidFill>
                <a:schemeClr val="bg1"/>
              </a:solidFill>
              <a:latin typeface="28 Days Later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87824" y="5896729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Century Gothic" pitchFamily="34" charset="0"/>
              </a:rPr>
              <a:t>ACCUEIL DES DOCTORANTS</a:t>
            </a:r>
            <a:endParaRPr lang="fr-F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8" y="1792571"/>
            <a:ext cx="5519057" cy="4414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23828" y="3068960"/>
            <a:ext cx="5998231" cy="247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LE </a:t>
            </a: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STEP 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QU’EST-CE 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QUE C’EST, </a:t>
            </a:r>
            <a:endParaRPr lang="fr-FR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À 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QUOI ÇA SERT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sp>
        <p:nvSpPr>
          <p:cNvPr id="11" name="Rectangle à coins arrondis 10"/>
          <p:cNvSpPr/>
          <p:nvPr/>
        </p:nvSpPr>
        <p:spPr>
          <a:xfrm>
            <a:off x="3059832" y="1894060"/>
            <a:ext cx="2304256" cy="756796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9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23828" y="1894060"/>
            <a:ext cx="2376264" cy="655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5</a:t>
            </a:r>
          </a:p>
        </p:txBody>
      </p:sp>
    </p:spTree>
    <p:extLst>
      <p:ext uri="{BB962C8B-B14F-4D97-AF65-F5344CB8AC3E}">
        <p14:creationId xmlns:p14="http://schemas.microsoft.com/office/powerpoint/2010/main" val="2560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430165" y="1500367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1475656" y="2913520"/>
            <a:ext cx="7416824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fr-FR" sz="2400" b="1" dirty="0" smtClean="0">
                <a:solidFill>
                  <a:srgbClr val="009999"/>
                </a:solidFill>
                <a:latin typeface="Century Gothic" pitchFamily="34" charset="0"/>
                <a:cs typeface="Arial" pitchFamily="34" charset="0"/>
              </a:rPr>
              <a:t>STEP</a:t>
            </a:r>
            <a:r>
              <a:rPr lang="fr-FR" sz="2400" b="1" dirty="0">
                <a:solidFill>
                  <a:srgbClr val="009999"/>
                </a:solidFill>
                <a:latin typeface="Century Gothic" pitchFamily="34" charset="0"/>
                <a:cs typeface="Arial" pitchFamily="34" charset="0"/>
              </a:rPr>
              <a:t> </a:t>
            </a:r>
            <a:r>
              <a:rPr lang="fr-FR" sz="2400" b="1" dirty="0" smtClean="0">
                <a:solidFill>
                  <a:srgbClr val="009999"/>
                </a:solidFill>
                <a:latin typeface="Century Gothic" pitchFamily="34" charset="0"/>
                <a:cs typeface="Arial" pitchFamily="34" charset="0"/>
              </a:rPr>
              <a:t>|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Signalement des Thèses En Préparation</a:t>
            </a:r>
          </a:p>
          <a:p>
            <a:pPr algn="just">
              <a:lnSpc>
                <a:spcPts val="3200"/>
              </a:lnSpc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C’est une application web accessible aux doctorants, sur authentification, pour saisir, modifier et gérer tout événement particulier dans la vie de la thèse. C’est </a:t>
            </a: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l’héritier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du fichier central des thèses.</a:t>
            </a:r>
          </a:p>
          <a:p>
            <a:pPr algn="just">
              <a:lnSpc>
                <a:spcPct val="200000"/>
              </a:lnSpc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598304"/>
            <a:ext cx="2812021" cy="92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:</a:t>
            </a:r>
          </a:p>
        </p:txBody>
      </p:sp>
    </p:spTree>
    <p:extLst>
      <p:ext uri="{BB962C8B-B14F-4D97-AF65-F5344CB8AC3E}">
        <p14:creationId xmlns:p14="http://schemas.microsoft.com/office/powerpoint/2010/main" val="35677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8" y="1792571"/>
            <a:ext cx="5519057" cy="441415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447258" y="3501008"/>
            <a:ext cx="669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DÉPOSER SA THÈSE EN LIGNE, COMMENT ÇA SE PASSE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sp>
        <p:nvSpPr>
          <p:cNvPr id="7" name="Rectangle à coins arrondis 6"/>
          <p:cNvSpPr/>
          <p:nvPr/>
        </p:nvSpPr>
        <p:spPr>
          <a:xfrm>
            <a:off x="3059832" y="1894060"/>
            <a:ext cx="2304256" cy="756796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9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22873" y="1894060"/>
            <a:ext cx="2376264" cy="655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</a:t>
            </a:r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6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420429" y="1462316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521089" y="2996952"/>
            <a:ext cx="737139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Le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dépôt électronique de la thèse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s’effectue  au minimum 1 mois avant la soutenance, au service du dépôt électronique des thèses de la  BU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(site Manu). Les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modalités sont décrites sur le site internet de la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Recherche.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0098" y="1542852"/>
            <a:ext cx="2232248" cy="92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:</a:t>
            </a:r>
          </a:p>
        </p:txBody>
      </p:sp>
    </p:spTree>
    <p:extLst>
      <p:ext uri="{BB962C8B-B14F-4D97-AF65-F5344CB8AC3E}">
        <p14:creationId xmlns:p14="http://schemas.microsoft.com/office/powerpoint/2010/main" val="28737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8" y="1792571"/>
            <a:ext cx="5519057" cy="44141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47864" y="3075925"/>
            <a:ext cx="5773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POUVEZ-VOUS</a:t>
            </a: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 CITER </a:t>
            </a:r>
            <a:r>
              <a:rPr lang="fr-FR" sz="36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AU MOINS 3 </a:t>
            </a: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MISSIONS DE L’ÉCOLE DOCTORALE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3059832" y="1792572"/>
            <a:ext cx="2304256" cy="858284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7</a:t>
            </a:r>
          </a:p>
        </p:txBody>
      </p:sp>
    </p:spTree>
    <p:extLst>
      <p:ext uri="{BB962C8B-B14F-4D97-AF65-F5344CB8AC3E}">
        <p14:creationId xmlns:p14="http://schemas.microsoft.com/office/powerpoint/2010/main" val="11796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427417" y="1163825"/>
            <a:ext cx="781199" cy="9458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ZoneTexte 9"/>
          <p:cNvSpPr txBox="1"/>
          <p:nvPr/>
        </p:nvSpPr>
        <p:spPr>
          <a:xfrm>
            <a:off x="179512" y="2246145"/>
            <a:ext cx="8766464" cy="374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fr-FR" sz="2400" b="1" dirty="0">
                <a:solidFill>
                  <a:srgbClr val="009999"/>
                </a:solidFill>
                <a:latin typeface="Century Gothic" pitchFamily="34" charset="0"/>
              </a:rPr>
              <a:t>Les missions de </a:t>
            </a:r>
            <a:r>
              <a:rPr lang="fr-FR" sz="2400" b="1" dirty="0" smtClean="0">
                <a:solidFill>
                  <a:srgbClr val="009999"/>
                </a:solidFill>
                <a:latin typeface="Century Gothic" pitchFamily="34" charset="0"/>
              </a:rPr>
              <a:t>l’École Doctorale</a:t>
            </a:r>
            <a:r>
              <a:rPr lang="fr-FR" sz="2400" b="1" dirty="0">
                <a:solidFill>
                  <a:srgbClr val="009999"/>
                </a:solidFill>
                <a:latin typeface="Century Gothic" pitchFamily="34" charset="0"/>
              </a:rPr>
              <a:t> : </a:t>
            </a:r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342900" indent="-34290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Encadrement </a:t>
            </a: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et aide aux doctorants dans leur </a:t>
            </a:r>
            <a:r>
              <a:rPr lang="fr-F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travail de chercheur :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séminaire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 méthodologie de la thèse, mise à disposition de moyens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 travail</a:t>
            </a: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342900" indent="-34290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Formation </a:t>
            </a: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scientifique des doctorants :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cycle de conférences interdisciplinaires, conférences d'actualité,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etc.</a:t>
            </a: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342900" indent="-34290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Aide </a:t>
            </a: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à l'insertion professionnelle des doctorants :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suivi des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étudiants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après leur thèse afin de connaître leur devenir professionnel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1176516"/>
            <a:ext cx="2496426" cy="92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:</a:t>
            </a:r>
          </a:p>
        </p:txBody>
      </p:sp>
    </p:spTree>
    <p:extLst>
      <p:ext uri="{BB962C8B-B14F-4D97-AF65-F5344CB8AC3E}">
        <p14:creationId xmlns:p14="http://schemas.microsoft.com/office/powerpoint/2010/main" val="2366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8" y="1792571"/>
            <a:ext cx="5519057" cy="441415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45964" y="3284984"/>
            <a:ext cx="7142669" cy="234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OÙ </a:t>
            </a:r>
            <a:r>
              <a:rPr lang="fr-FR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P</a:t>
            </a:r>
            <a:r>
              <a:rPr lang="fr-FR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EUT-ON RETROUVER LES INFORMATIONS COMPLÈTES DE </a:t>
            </a:r>
          </a:p>
          <a:p>
            <a:pPr algn="ctr">
              <a:lnSpc>
                <a:spcPct val="150000"/>
              </a:lnSpc>
            </a:pPr>
            <a:r>
              <a:rPr lang="fr-FR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LA PUBLICATION D’UNE THÈSE ?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sp>
        <p:nvSpPr>
          <p:cNvPr id="10" name="Rectangle à coins arrondis 9"/>
          <p:cNvSpPr/>
          <p:nvPr/>
        </p:nvSpPr>
        <p:spPr>
          <a:xfrm>
            <a:off x="2843808" y="1658280"/>
            <a:ext cx="2304256" cy="756796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9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1991" y="1658280"/>
            <a:ext cx="2376264" cy="655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</a:t>
            </a:r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8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420429" y="1462316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1089" y="2985849"/>
            <a:ext cx="7371391" cy="2251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fr-FR" sz="2400" b="1" dirty="0" smtClean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Les </a:t>
            </a:r>
            <a:r>
              <a:rPr lang="fr-FR" sz="2400" b="1" dirty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supports sur la publication de la thèse : </a:t>
            </a:r>
          </a:p>
          <a:p>
            <a:pPr marL="342900" lvl="0" indent="-342900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Site internet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  <a:hlinkClick r:id="rId5"/>
              </a:rPr>
              <a:t>www.theses.fr</a:t>
            </a:r>
            <a:endParaRPr lang="fr-F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342900" lvl="0" indent="-342900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Site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internet de la recherche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-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Recueil annuel des soutenances (format papier ou électronique)</a:t>
            </a:r>
          </a:p>
          <a:p>
            <a:pPr algn="ctr">
              <a:lnSpc>
                <a:spcPct val="200000"/>
              </a:lnSpc>
            </a:pPr>
            <a:endParaRPr lang="fr-FR" sz="2000" b="1" dirty="0" smtClean="0">
              <a:solidFill>
                <a:schemeClr val="folHlink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564" y="1556792"/>
            <a:ext cx="28120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:</a:t>
            </a:r>
          </a:p>
        </p:txBody>
      </p:sp>
    </p:spTree>
    <p:extLst>
      <p:ext uri="{BB962C8B-B14F-4D97-AF65-F5344CB8AC3E}">
        <p14:creationId xmlns:p14="http://schemas.microsoft.com/office/powerpoint/2010/main" val="39289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8" y="1792571"/>
            <a:ext cx="5519057" cy="44141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593207" y="3176026"/>
            <a:ext cx="5400600" cy="164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À QUOI SERT LE REGISTRE DE THÈSE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2843808" y="1700808"/>
            <a:ext cx="2304256" cy="714268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9</a:t>
            </a:r>
          </a:p>
        </p:txBody>
      </p:sp>
    </p:spTree>
    <p:extLst>
      <p:ext uri="{BB962C8B-B14F-4D97-AF65-F5344CB8AC3E}">
        <p14:creationId xmlns:p14="http://schemas.microsoft.com/office/powerpoint/2010/main" val="31900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420429" y="1462316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475657" y="3068960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fr-FR" sz="2400" b="1" dirty="0" smtClean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Le </a:t>
            </a:r>
            <a:r>
              <a:rPr lang="fr-FR" sz="2400" b="1" dirty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registre de thèse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officialise la réussite ainsi que la mention d’une thèse soutenue (procès-verbal de soutenance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).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endParaRPr lang="fr-FR" sz="2000" b="1" dirty="0" smtClean="0">
              <a:solidFill>
                <a:schemeClr val="folHlink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1554926"/>
            <a:ext cx="2812021" cy="92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:</a:t>
            </a:r>
          </a:p>
        </p:txBody>
      </p:sp>
    </p:spTree>
    <p:extLst>
      <p:ext uri="{BB962C8B-B14F-4D97-AF65-F5344CB8AC3E}">
        <p14:creationId xmlns:p14="http://schemas.microsoft.com/office/powerpoint/2010/main" val="2392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-1" y="1792572"/>
            <a:ext cx="5519057" cy="44141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03848" y="3573016"/>
            <a:ext cx="57961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QUE SIGNIFIE LE SIGLE 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SIGED 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308440" y="1792572"/>
            <a:ext cx="2304256" cy="853654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8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27642" y="191190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QUESTION 1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0" y="1792571"/>
            <a:ext cx="5519057" cy="44141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72740" y="2523034"/>
            <a:ext cx="64357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spc="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THÈSE EN COTUTELLE VERSUS </a:t>
            </a:r>
          </a:p>
          <a:p>
            <a:pPr algn="ctr">
              <a:lnSpc>
                <a:spcPct val="150000"/>
              </a:lnSpc>
            </a:pPr>
            <a:r>
              <a:rPr lang="fr-FR" sz="3600" b="1" spc="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   THÈSE EN CODIRECTION... </a:t>
            </a:r>
          </a:p>
          <a:p>
            <a:pPr algn="ctr">
              <a:lnSpc>
                <a:spcPct val="150000"/>
              </a:lnSpc>
            </a:pPr>
            <a:r>
              <a:rPr lang="fr-FR" sz="3600" b="1" spc="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QUELLES SPÉCIFICITÉS </a:t>
            </a:r>
          </a:p>
          <a:p>
            <a:pPr algn="ctr">
              <a:lnSpc>
                <a:spcPct val="150000"/>
              </a:lnSpc>
            </a:pPr>
            <a:r>
              <a:rPr lang="fr-FR" sz="3600" b="1" spc="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POUR CHACUNE ?</a:t>
            </a:r>
            <a:endParaRPr lang="fr-FR" sz="3600" spc="4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2411760" y="1556792"/>
            <a:ext cx="2460536" cy="714268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10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250661" y="1217011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711668" y="2395429"/>
            <a:ext cx="8108804" cy="381130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>
              <a:lnSpc>
                <a:spcPts val="3400"/>
              </a:lnSpc>
            </a:pPr>
            <a:r>
              <a:rPr lang="fr-FR" sz="2400" b="1" dirty="0" smtClean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Spécificités d’une </a:t>
            </a:r>
            <a:r>
              <a:rPr lang="fr-FR" sz="2400" b="1" dirty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thèse en cotutelle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 </a:t>
            </a:r>
          </a:p>
          <a:p>
            <a:pPr marL="285750" indent="-28575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Mener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ses travaux de recherche dans 2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établissements : 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français et étranger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avec 2 directeurs de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thèses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Inscription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obligatoire dans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chaque établissement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avec exonération des droits dans l’un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d’eux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Temps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de séjour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équilibré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 dans chaque pays pendant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3 ans</a:t>
            </a:r>
          </a:p>
          <a:p>
            <a:pPr marL="285750" indent="-28575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Remise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d’un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double diplôme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avec une soutenance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unique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315" y="1314948"/>
            <a:ext cx="28120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:</a:t>
            </a:r>
          </a:p>
        </p:txBody>
      </p:sp>
    </p:spTree>
    <p:extLst>
      <p:ext uri="{BB962C8B-B14F-4D97-AF65-F5344CB8AC3E}">
        <p14:creationId xmlns:p14="http://schemas.microsoft.com/office/powerpoint/2010/main" val="18488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250661" y="1217011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711669" y="2467351"/>
            <a:ext cx="8108804" cy="337528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>
              <a:lnSpc>
                <a:spcPts val="3200"/>
              </a:lnSpc>
            </a:pPr>
            <a:r>
              <a:rPr lang="fr-FR" sz="2400" b="1" dirty="0" smtClean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Spécificité d’une thèse en codirection</a:t>
            </a:r>
            <a:endParaRPr lang="fr-FR" sz="2400" dirty="0">
              <a:solidFill>
                <a:srgbClr val="1E9996"/>
              </a:solidFill>
              <a:latin typeface="Century Gothic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Mener ses travaux de recherche dans 2 établissements </a:t>
            </a: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 français ou français/étranger </a:t>
            </a:r>
            <a:r>
              <a:rPr lang="fr-FR" sz="2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avec 1 directeur et 1 codirecteur de thèse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Inscription obligatoire dans </a:t>
            </a: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un seul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établissement principal</a:t>
            </a:r>
          </a:p>
          <a:p>
            <a:pPr marL="285750" indent="-28575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Temps de séjour</a:t>
            </a: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 libre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dans les 2 établissements</a:t>
            </a:r>
          </a:p>
          <a:p>
            <a:pPr marL="285750" indent="-28575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Remise d’un </a:t>
            </a: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seul diplôme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315" y="1314948"/>
            <a:ext cx="28120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:</a:t>
            </a:r>
          </a:p>
        </p:txBody>
      </p:sp>
    </p:spTree>
    <p:extLst>
      <p:ext uri="{BB962C8B-B14F-4D97-AF65-F5344CB8AC3E}">
        <p14:creationId xmlns:p14="http://schemas.microsoft.com/office/powerpoint/2010/main" val="14228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8" y="1792571"/>
            <a:ext cx="5519057" cy="44141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31840" y="2420888"/>
            <a:ext cx="590465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À QUEL MOMENT DOIT-ON FAIRE SA DEMANDE DE SOUTENANCE </a:t>
            </a:r>
          </a:p>
          <a:p>
            <a:pPr algn="ctr">
              <a:lnSpc>
                <a:spcPct val="150000"/>
              </a:lnSpc>
            </a:pP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DE  THÈSE ?  </a:t>
            </a:r>
            <a:endParaRPr lang="fr-FR" sz="40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lang="fr-FR" sz="4000" b="1" dirty="0" smtClean="0">
              <a:solidFill>
                <a:srgbClr val="009999"/>
              </a:solidFill>
              <a:latin typeface="Century Gothic" pitchFamily="34" charset="0"/>
            </a:endParaRPr>
          </a:p>
          <a:p>
            <a:pPr lvl="0" algn="ctr">
              <a:lnSpc>
                <a:spcPct val="150000"/>
              </a:lnSpc>
            </a:pPr>
            <a:endParaRPr lang="fr-FR" sz="3600" b="1" dirty="0" smtClean="0">
              <a:solidFill>
                <a:srgbClr val="009999"/>
              </a:solidFill>
              <a:latin typeface="Century Gothic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2555776" y="1556792"/>
            <a:ext cx="2460536" cy="714268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11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420429" y="1462316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521089" y="2852935"/>
            <a:ext cx="7299383" cy="2251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 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just">
              <a:lnSpc>
                <a:spcPts val="3200"/>
              </a:lnSpc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Il faut établir la demande de soutenance de thèse au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moins 3 mois avant la date souhaitée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de soutenance.</a:t>
            </a:r>
          </a:p>
          <a:p>
            <a:pPr algn="just">
              <a:lnSpc>
                <a:spcPct val="200000"/>
              </a:lnSpc>
            </a:pPr>
            <a:endParaRPr lang="fr-FR" sz="2000" b="1" dirty="0" smtClean="0">
              <a:solidFill>
                <a:schemeClr val="folHlink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7428" y="1696991"/>
            <a:ext cx="2918179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</a:t>
            </a:r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537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8" y="1792572"/>
            <a:ext cx="5519057" cy="44141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795035" y="2564904"/>
            <a:ext cx="6348965" cy="330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EST-IL NÉCESSAIRE DE S’INSCRIRE SI L’ON SOUTIENT SA THÈSE ENTRE LES MOIS D’OCTOBRE ET DÉCEMBRE ?</a:t>
            </a:r>
            <a:endParaRPr lang="fr-F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2555776" y="1556792"/>
            <a:ext cx="2460536" cy="714268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12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250661" y="1217011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351320" y="2647915"/>
            <a:ext cx="7541159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Century Gothic" pitchFamily="34" charset="0"/>
                <a:cs typeface="Arial" pitchFamily="34" charset="0"/>
              </a:rPr>
              <a:t> </a:t>
            </a:r>
          </a:p>
          <a:p>
            <a:pPr algn="just">
              <a:lnSpc>
                <a:spcPts val="3200"/>
              </a:lnSpc>
            </a:pPr>
            <a:r>
              <a:rPr lang="fr-FR" sz="2400" b="1" dirty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Oui !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Si la soutenance a lieu entre octobre et décembre de l’année universitaire, l’inscription en doctorat est obligatoire. </a:t>
            </a:r>
          </a:p>
          <a:p>
            <a:pPr algn="just">
              <a:lnSpc>
                <a:spcPts val="3200"/>
              </a:lnSpc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Les frais seront remboursés à l’issue de cette période. Le doctorant doit se connecter en ligne sur </a:t>
            </a:r>
            <a:r>
              <a:rPr lang="fr-FR" sz="2400" b="1" dirty="0"/>
              <a:t>net3 </a:t>
            </a:r>
            <a:r>
              <a:rPr lang="fr-FR" sz="2400" b="1"/>
              <a:t>&gt; </a:t>
            </a:r>
            <a:r>
              <a:rPr lang="fr-FR" sz="2400" b="1" smtClean="0"/>
              <a:t>études &gt; </a:t>
            </a:r>
            <a:r>
              <a:rPr lang="fr-FR" sz="2400" b="1" dirty="0"/>
              <a:t>procédures de scolarité </a:t>
            </a:r>
            <a:r>
              <a:rPr lang="fr-FR" sz="2400" b="1"/>
              <a:t>&gt; </a:t>
            </a:r>
            <a:r>
              <a:rPr lang="fr-FR" sz="2400" b="1" smtClean="0"/>
              <a:t>remboursement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 ».</a:t>
            </a:r>
          </a:p>
          <a:p>
            <a:pPr algn="just">
              <a:lnSpc>
                <a:spcPct val="200000"/>
              </a:lnSpc>
            </a:pPr>
            <a:endParaRPr lang="fr-FR" sz="2000" b="1" dirty="0" smtClean="0">
              <a:solidFill>
                <a:schemeClr val="folHlink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566" y="1451688"/>
            <a:ext cx="2918179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</a:t>
            </a:r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211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8" y="1792572"/>
            <a:ext cx="5519057" cy="44141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31840" y="2996952"/>
            <a:ext cx="5688631" cy="247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QUELS DOCUMENTS ATTESTENT DE LA RÉUSSITE EN DOCTORAT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2555776" y="1556792"/>
            <a:ext cx="2460536" cy="714268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13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376126" y="1330772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619672" y="3429000"/>
            <a:ext cx="7272808" cy="1430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fr-FR" sz="2400" b="1" dirty="0" smtClean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Les </a:t>
            </a:r>
            <a:r>
              <a:rPr lang="fr-FR" sz="2400" b="1" dirty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documents validant une réussite en doctorat :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l’attestation de réussite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et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le diplôme</a:t>
            </a:r>
          </a:p>
          <a:p>
            <a:pPr algn="just">
              <a:lnSpc>
                <a:spcPct val="200000"/>
              </a:lnSpc>
            </a:pPr>
            <a:endParaRPr lang="fr-FR" sz="2000" b="1" dirty="0" smtClean="0">
              <a:solidFill>
                <a:srgbClr val="009999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133" y="1577836"/>
            <a:ext cx="2918179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</a:t>
            </a:r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90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8" y="1792572"/>
            <a:ext cx="5519057" cy="44141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19872" y="2924944"/>
            <a:ext cx="5472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QUI ÉMET L’ATTESTATION DE RÉUSSITE ET LE DIPLÔME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2555776" y="1556792"/>
            <a:ext cx="2460536" cy="714268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14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420429" y="1462316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1521089" y="3068959"/>
            <a:ext cx="7443399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</a:pPr>
            <a:r>
              <a:rPr lang="fr-FR" sz="2400" b="1" dirty="0" smtClean="0">
                <a:solidFill>
                  <a:srgbClr val="008080"/>
                </a:solidFill>
                <a:latin typeface="Century Gothic" pitchFamily="34" charset="0"/>
                <a:cs typeface="Arial" pitchFamily="34" charset="0"/>
              </a:rPr>
              <a:t>SIGED</a:t>
            </a:r>
            <a:r>
              <a:rPr lang="fr-FR" sz="2400" b="1" dirty="0">
                <a:solidFill>
                  <a:srgbClr val="008080"/>
                </a:solidFill>
                <a:latin typeface="Century Gothic" pitchFamily="34" charset="0"/>
                <a:cs typeface="Arial" pitchFamily="34" charset="0"/>
              </a:rPr>
              <a:t> </a:t>
            </a:r>
            <a:r>
              <a:rPr lang="fr-FR" sz="2400" b="1" dirty="0" smtClean="0">
                <a:solidFill>
                  <a:srgbClr val="008080"/>
                </a:solidFill>
                <a:latin typeface="Century Gothic" pitchFamily="34" charset="0"/>
                <a:cs typeface="Arial" pitchFamily="34" charset="0"/>
              </a:rPr>
              <a:t>|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Système d’Information et de Gestion des Écoles Doctorales.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C’est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le nouveau système d’inscription en doctorat, mis en place dans les universités en 2012-2013.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04757" y="1567054"/>
            <a:ext cx="2232248" cy="92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: </a:t>
            </a:r>
          </a:p>
        </p:txBody>
      </p:sp>
    </p:spTree>
    <p:extLst>
      <p:ext uri="{BB962C8B-B14F-4D97-AF65-F5344CB8AC3E}">
        <p14:creationId xmlns:p14="http://schemas.microsoft.com/office/powerpoint/2010/main" val="41962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250662" y="1267717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475656" y="3127715"/>
            <a:ext cx="7416824" cy="1841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fr-FR" sz="2400" b="1" dirty="0" smtClean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Le </a:t>
            </a:r>
            <a:r>
              <a:rPr lang="fr-FR" sz="2400" b="1" dirty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service de la Recherche émet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ces 2 documents.  Le diplôme est produit sur demande du docteur.</a:t>
            </a:r>
          </a:p>
          <a:p>
            <a:pPr algn="just">
              <a:lnSpc>
                <a:spcPct val="200000"/>
              </a:lnSpc>
            </a:pPr>
            <a:endParaRPr lang="fr-FR" sz="2000" b="1" dirty="0" smtClean="0">
              <a:solidFill>
                <a:srgbClr val="009999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669" y="1502394"/>
            <a:ext cx="2918179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</a:t>
            </a:r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490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8" y="1792572"/>
            <a:ext cx="5519057" cy="44141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31840" y="2492896"/>
            <a:ext cx="6012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L’UNIVERSITÉ LYON 3 PROPOSE DES BOURSES 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DE FINANCEMENT. 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SAVEZ-VOUS LESQUELLES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2555776" y="1556792"/>
            <a:ext cx="2460536" cy="714268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15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240045" y="1257031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475655" y="2708920"/>
            <a:ext cx="7390497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La </a:t>
            </a:r>
            <a:r>
              <a:rPr lang="fr-FR" sz="2400" b="1" dirty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bourse Explora Doc :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pour en bénéficier, le doctorant Rhônalpin doit partir à l'étranger dans le cadre d'une action de recherche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.</a:t>
            </a:r>
          </a:p>
          <a:p>
            <a:pPr lvl="0" algn="just">
              <a:lnSpc>
                <a:spcPts val="3200"/>
              </a:lnSpc>
            </a:pP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La </a:t>
            </a:r>
            <a:r>
              <a:rPr lang="fr-FR" sz="2400" b="1" dirty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bourse Explora </a:t>
            </a:r>
            <a:r>
              <a:rPr lang="fr-FR" sz="2400" b="1" dirty="0" smtClean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Pro :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pour en bénéficier, le chercheur Rhônalpin doit partir dans le cadre d'une action couplée de recherche - formation, ou d'une action de recherche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.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0524" y="1491708"/>
            <a:ext cx="2918179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</a:t>
            </a:r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87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240045" y="1257031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720524" y="1491708"/>
            <a:ext cx="2918179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</a:t>
            </a:r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475656" y="2996952"/>
            <a:ext cx="741682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400" b="1" dirty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La bourse d'excellence Eiffel :</a:t>
            </a:r>
            <a:r>
              <a:rPr lang="fr-FR" sz="2400" dirty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elle est destinée aux étudiants étrangers dont les qualités ont été reconnues par les établissements français d'enseignement supérieur qui souhaitent les accueillir pour leur poursuite d’études.</a:t>
            </a:r>
          </a:p>
        </p:txBody>
      </p:sp>
    </p:spTree>
    <p:extLst>
      <p:ext uri="{BB962C8B-B14F-4D97-AF65-F5344CB8AC3E}">
        <p14:creationId xmlns:p14="http://schemas.microsoft.com/office/powerpoint/2010/main" val="37434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8" y="1792572"/>
            <a:ext cx="5519057" cy="44141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59831" y="3068960"/>
            <a:ext cx="5832647" cy="247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L’UNIVERSITÉ A DÉCERNÉ 3 PRIX DE THÈSE EN 2012. QUI SONT LES LAURÉATS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2555776" y="1556792"/>
            <a:ext cx="2460536" cy="714268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16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250661" y="1261244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3278768"/>
            <a:ext cx="612068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Les </a:t>
            </a:r>
            <a:r>
              <a:rPr lang="fr-FR" sz="2400" b="1" dirty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lauréats du prix de thèse 2012 :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Prix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Droit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|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Économie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|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 Gestion :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endParaRPr lang="fr-FR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Belinda WALTZ</a:t>
            </a:r>
          </a:p>
        </p:txBody>
      </p:sp>
      <p:sp>
        <p:nvSpPr>
          <p:cNvPr id="8" name="Rectangle 7"/>
          <p:cNvSpPr/>
          <p:nvPr/>
        </p:nvSpPr>
        <p:spPr>
          <a:xfrm>
            <a:off x="711666" y="1495921"/>
            <a:ext cx="2918179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</a:t>
            </a:r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21813" r="13889" b="11666"/>
          <a:stretch/>
        </p:blipFill>
        <p:spPr>
          <a:xfrm>
            <a:off x="536551" y="3066497"/>
            <a:ext cx="1872208" cy="22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250661" y="1261244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711666" y="1495921"/>
            <a:ext cx="2918179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</a:t>
            </a:r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7289" r="8438"/>
          <a:stretch/>
        </p:blipFill>
        <p:spPr>
          <a:xfrm>
            <a:off x="539552" y="4365104"/>
            <a:ext cx="1393133" cy="17075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1721" y="3210942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Les lauréats du prix de thèse 2012 : </a:t>
            </a:r>
          </a:p>
          <a:p>
            <a:pPr algn="just">
              <a:lnSpc>
                <a:spcPct val="150000"/>
              </a:lnSpc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Prix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Langues | Lettres | Philosophie | Sciences sociales : </a:t>
            </a:r>
            <a:endParaRPr lang="fr-F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Nathanaël </a:t>
            </a: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NIMMEGEERS et Elise 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PAVY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456695"/>
            <a:ext cx="1390479" cy="180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8" y="1792572"/>
            <a:ext cx="5519057" cy="44141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736773" y="2348880"/>
            <a:ext cx="6338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VOUS SOUHAITEZ CONSULTER EN LIGNE LE CONTENU INTÉGRAL DES LIVRES DE LA BIBLIOTHÈQUE UNIVERSITAIRE. EST-CE POSSIBLE ?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2555776" y="1484784"/>
            <a:ext cx="2460536" cy="714268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17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250661" y="1330770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2996952"/>
            <a:ext cx="7416824" cy="2138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Le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contenu intégral des livres (ouvrages, articles de revues, dictionnaires, textes juridiques, rapports...) est désormais consultable à l’université ou chez vous, 24h/24h.</a:t>
            </a:r>
          </a:p>
          <a:p>
            <a:pPr algn="ctr">
              <a:lnSpc>
                <a:spcPct val="150000"/>
              </a:lnSpc>
            </a:pPr>
            <a:endParaRPr lang="fr-FR" sz="20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711667" y="1565447"/>
            <a:ext cx="2918179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</a:t>
            </a:r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63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8" y="1792572"/>
            <a:ext cx="5519057" cy="44141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54024" y="2914486"/>
            <a:ext cx="60841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QU’EST-CE QUE 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LE « CRI »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 ? </a:t>
            </a:r>
            <a:endParaRPr lang="fr-FR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À QUOI SERT-IL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 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endParaRPr lang="fr-FR" sz="4000" b="1" dirty="0" smtClean="0">
              <a:solidFill>
                <a:srgbClr val="009999"/>
              </a:solidFill>
              <a:latin typeface="Century Gothic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2759536" y="1700808"/>
            <a:ext cx="2460536" cy="714268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18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-1" y="1792572"/>
            <a:ext cx="5519057" cy="44141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41373" y="3344407"/>
            <a:ext cx="59026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QUELLES SONT LES ÉTAPES VALIDANT L’INSCRIPTION EN DOCTORAT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 </a:t>
            </a: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241373" y="1792572"/>
            <a:ext cx="2304256" cy="904733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9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1373" y="1792572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13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250661" y="1217011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971600" y="2348880"/>
            <a:ext cx="79208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Le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CRI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 est le Centre de Ressources Informatiques.  Le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Service de la Recherche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de l'Université Jean Moulin Lyon 3 met à la disposition des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doctorants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et des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enseignants-chercheurs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un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espace de travail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équipé d'un ensemble de matériels et logiciels informatiques destinés à faciliter la rédaction de la thèse et les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travaux de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recherche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.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 Il est possible d'apporter des supports informatiques externes (clef USB, disque dur externe, CD, DVD, disquette etc.) et son propre ordinateur portable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.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341" y="1484784"/>
            <a:ext cx="2918179" cy="735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</a:t>
            </a: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409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8" y="1792572"/>
            <a:ext cx="5519057" cy="44141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75856" y="3140968"/>
            <a:ext cx="5544616" cy="247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SAUREZ-VOUS CITER LES 5 AXES DE RECHERCHE DE L’UNIVERSITÉ ?</a:t>
            </a:r>
            <a:endParaRPr lang="fr-F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2759536" y="1700808"/>
            <a:ext cx="2460536" cy="714268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19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250661" y="1217011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351322" y="2467351"/>
            <a:ext cx="7521478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fr-FR" sz="2400" b="1" dirty="0" smtClean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Les </a:t>
            </a:r>
            <a:r>
              <a:rPr lang="fr-FR" sz="2400" b="1" dirty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5 axes de recherche </a:t>
            </a:r>
            <a:r>
              <a:rPr lang="fr-FR" sz="2400" b="1" dirty="0" smtClean="0">
                <a:solidFill>
                  <a:srgbClr val="1E9996"/>
                </a:solidFill>
                <a:latin typeface="Century Gothic" pitchFamily="34" charset="0"/>
                <a:cs typeface="Arial" pitchFamily="34" charset="0"/>
              </a:rPr>
              <a:t>:</a:t>
            </a:r>
          </a:p>
          <a:p>
            <a:pPr marL="342900" indent="-34290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Valeurs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universelles et approches transculturelles (Europe-Méditerranée ; Europe-Asie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...)</a:t>
            </a:r>
          </a:p>
          <a:p>
            <a:pPr marL="342900" indent="-34290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Écologie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et développement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durable</a:t>
            </a:r>
          </a:p>
          <a:p>
            <a:pPr marL="342900" indent="-34290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Santé et vieillissement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342900" indent="-34290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Migration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et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citoyenneté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marL="342900" indent="-342900" algn="just">
              <a:lnSpc>
                <a:spcPts val="32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Gouvernance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, régulation et représentation des systèmes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complexes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163" y="1556791"/>
            <a:ext cx="2918179" cy="735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</a:t>
            </a: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535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420429" y="1462316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521089" y="2852936"/>
            <a:ext cx="7371392" cy="251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fr-FR" sz="2400" b="1" dirty="0" smtClean="0">
                <a:solidFill>
                  <a:srgbClr val="009999"/>
                </a:solidFill>
                <a:latin typeface="Century Gothic" pitchFamily="34" charset="0"/>
                <a:cs typeface="Arial" pitchFamily="34" charset="0"/>
              </a:rPr>
              <a:t>Il </a:t>
            </a:r>
            <a:r>
              <a:rPr lang="fr-FR" sz="2400" b="1" dirty="0">
                <a:solidFill>
                  <a:srgbClr val="009999"/>
                </a:solidFill>
                <a:latin typeface="Century Gothic" pitchFamily="34" charset="0"/>
                <a:cs typeface="Arial" pitchFamily="34" charset="0"/>
              </a:rPr>
              <a:t>y a 2 étapes </a:t>
            </a:r>
            <a:r>
              <a:rPr lang="fr-FR" sz="2400" b="1" dirty="0" smtClean="0">
                <a:solidFill>
                  <a:srgbClr val="009999"/>
                </a:solidFill>
                <a:latin typeface="Century Gothic" pitchFamily="34" charset="0"/>
                <a:cs typeface="Arial" pitchFamily="34" charset="0"/>
              </a:rPr>
              <a:t>|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L</a:t>
            </a: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’inscription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pédagogique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(l’autorisation par l’ED de s’inscrire via une connexion au SIGED)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et l’inscription administrative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 (paiement des droits d’inscription via le portail des inscriptions).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Les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modalités sont consultables sur le site de la Recherche (Espace doctorant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).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2715" y="1560253"/>
            <a:ext cx="2217728" cy="92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:</a:t>
            </a:r>
          </a:p>
        </p:txBody>
      </p:sp>
    </p:spTree>
    <p:extLst>
      <p:ext uri="{BB962C8B-B14F-4D97-AF65-F5344CB8AC3E}">
        <p14:creationId xmlns:p14="http://schemas.microsoft.com/office/powerpoint/2010/main" val="42006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-1" y="1792572"/>
            <a:ext cx="5519057" cy="4414157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3059832" y="1792572"/>
            <a:ext cx="2304256" cy="858284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9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9677" y="1852382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3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3186813" y="3140968"/>
            <a:ext cx="5950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FAUT-IL S’INSCRIRE CHAQUE ANNÉE EN DOCTORAT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 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1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420429" y="1462316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521089" y="2996952"/>
            <a:ext cx="73713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fr-FR" sz="2400" b="1" dirty="0" smtClean="0">
                <a:solidFill>
                  <a:srgbClr val="009999"/>
                </a:solidFill>
                <a:latin typeface="Century Gothic" pitchFamily="34" charset="0"/>
                <a:cs typeface="Arial" pitchFamily="34" charset="0"/>
              </a:rPr>
              <a:t>Oui</a:t>
            </a:r>
            <a:r>
              <a:rPr lang="fr-FR" sz="2400" b="1" dirty="0">
                <a:solidFill>
                  <a:srgbClr val="009999"/>
                </a:solidFill>
                <a:latin typeface="Century Gothic" pitchFamily="34" charset="0"/>
                <a:cs typeface="Arial" pitchFamily="34" charset="0"/>
              </a:rPr>
              <a:t> !</a:t>
            </a:r>
            <a:r>
              <a:rPr lang="fr-FR" sz="2400" dirty="0">
                <a:solidFill>
                  <a:srgbClr val="009999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L’inscription en thèse est obligatoire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chaque année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sous peine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de </a:t>
            </a: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radiation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fr-F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(</a:t>
            </a:r>
            <a:r>
              <a:rPr lang="fr-FR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cf. arrêté du 7 août 2006 relatif à la formation doctorale</a:t>
            </a:r>
            <a:r>
              <a:rPr lang="fr-F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).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fr-FR" sz="2000" dirty="0" smtClean="0">
                <a:solidFill>
                  <a:schemeClr val="folHlink"/>
                </a:solidFill>
                <a:latin typeface="Century Gothic" pitchFamily="34" charset="0"/>
              </a:rPr>
              <a:t> </a:t>
            </a:r>
            <a:endParaRPr lang="fr-FR" sz="2000" dirty="0">
              <a:solidFill>
                <a:schemeClr val="folHlink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468" y="1615820"/>
            <a:ext cx="2812021" cy="92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:</a:t>
            </a:r>
          </a:p>
        </p:txBody>
      </p:sp>
    </p:spTree>
    <p:extLst>
      <p:ext uri="{BB962C8B-B14F-4D97-AF65-F5344CB8AC3E}">
        <p14:creationId xmlns:p14="http://schemas.microsoft.com/office/powerpoint/2010/main" val="13408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2411760" y="642313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20" dirty="0" smtClean="0">
                <a:solidFill>
                  <a:srgbClr val="FFFFFF"/>
                </a:solidFill>
                <a:latin typeface="Century Gothic" pitchFamily="34" charset="0"/>
              </a:rPr>
              <a:t>QUIZZ 2013</a:t>
            </a:r>
            <a:endParaRPr lang="fr-FR" sz="1000" spc="2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t="22762"/>
          <a:stretch/>
        </p:blipFill>
        <p:spPr>
          <a:xfrm>
            <a:off x="-1" y="1792572"/>
            <a:ext cx="5519057" cy="441415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347864" y="2650856"/>
            <a:ext cx="5580112" cy="331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SI UNE THÈSE DURE PLUS DE 3 ANS, QUELLE EST LA PROCÉDURE À SUIVRE POUR S’INSCRIRE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sp>
        <p:nvSpPr>
          <p:cNvPr id="10" name="Rectangle à coins arrondis 9"/>
          <p:cNvSpPr/>
          <p:nvPr/>
        </p:nvSpPr>
        <p:spPr>
          <a:xfrm>
            <a:off x="3059832" y="1792572"/>
            <a:ext cx="2304256" cy="858284"/>
          </a:xfrm>
          <a:prstGeom prst="wedgeRoundRectCallout">
            <a:avLst>
              <a:gd name="adj1" fmla="val -36543"/>
              <a:gd name="adj2" fmla="val 73382"/>
              <a:gd name="adj3" fmla="val 16667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9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9677" y="1852382"/>
            <a:ext cx="2376264" cy="655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QUESTION </a:t>
            </a:r>
            <a:r>
              <a:rPr lang="fr-FR" sz="2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4</a:t>
            </a:r>
            <a:endParaRPr lang="fr-FR" sz="28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9" t="28472" r="29949" b="44444"/>
          <a:stretch/>
        </p:blipFill>
        <p:spPr>
          <a:xfrm rot="1351400">
            <a:off x="433056" y="1462317"/>
            <a:ext cx="922015" cy="1116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6206729"/>
            <a:ext cx="9143983" cy="678655"/>
          </a:xfrm>
          <a:prstGeom prst="rect">
            <a:avLst/>
          </a:prstGeom>
          <a:effectLst>
            <a:outerShdw blurRad="190500" rotWithShape="0">
              <a:prstClr val="black">
                <a:alpha val="5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" y="44624"/>
            <a:ext cx="9036484" cy="10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533716" y="3068960"/>
            <a:ext cx="7358764" cy="169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Au-delà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de la 3</a:t>
            </a:r>
            <a:r>
              <a:rPr lang="fr-FR" sz="22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e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 année de doctorat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, l'étudiant doit retirer un formulaire de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dérogation d'inscription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pour une année supplémentaire en thèse auprès de son École Doctorale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.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9131" y="1571427"/>
            <a:ext cx="2812021" cy="92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pitchFamily="34" charset="0"/>
              </a:rPr>
              <a:t>RÉPONSE :</a:t>
            </a:r>
          </a:p>
        </p:txBody>
      </p:sp>
    </p:spTree>
    <p:extLst>
      <p:ext uri="{BB962C8B-B14F-4D97-AF65-F5344CB8AC3E}">
        <p14:creationId xmlns:p14="http://schemas.microsoft.com/office/powerpoint/2010/main" val="1734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687</Words>
  <Application>Microsoft Office PowerPoint</Application>
  <PresentationFormat>Affichage à l'écran (4:3)</PresentationFormat>
  <Paragraphs>150</Paragraphs>
  <Slides>42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Universite Jean Moulin Lyon3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Nancy BLONDIN</dc:creator>
  <cp:lastModifiedBy>BERLANDI Marie-Josée</cp:lastModifiedBy>
  <cp:revision>168</cp:revision>
  <cp:lastPrinted>2012-12-18T15:04:45Z</cp:lastPrinted>
  <dcterms:created xsi:type="dcterms:W3CDTF">2010-06-03T15:23:42Z</dcterms:created>
  <dcterms:modified xsi:type="dcterms:W3CDTF">2013-01-22T16:04:01Z</dcterms:modified>
</cp:coreProperties>
</file>